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497" r:id="rId3"/>
    <p:sldId id="274" r:id="rId4"/>
    <p:sldId id="494" r:id="rId5"/>
    <p:sldId id="490" r:id="rId6"/>
    <p:sldId id="287" r:id="rId7"/>
    <p:sldId id="341" r:id="rId8"/>
    <p:sldId id="300" r:id="rId9"/>
    <p:sldId id="326" r:id="rId10"/>
    <p:sldId id="336" r:id="rId11"/>
    <p:sldId id="491" r:id="rId12"/>
    <p:sldId id="492" r:id="rId13"/>
    <p:sldId id="380" r:id="rId14"/>
    <p:sldId id="342" r:id="rId15"/>
    <p:sldId id="496"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7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9C396-5EA7-0545-9EDC-60223450F817}"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E60233D0-672D-E34A-8C38-927A9BC5044A}">
      <dgm:prSet phldrT="[Text]" custT="1"/>
      <dgm:spPr/>
      <dgm:t>
        <a:bodyPr/>
        <a:lstStyle/>
        <a:p>
          <a:r>
            <a:rPr lang="en-US" sz="2800"/>
            <a:t>Step 1 </a:t>
          </a:r>
          <a:endParaRPr lang="en-GB" sz="2800" dirty="0"/>
        </a:p>
      </dgm:t>
    </dgm:pt>
    <dgm:pt modelId="{E801BC87-8898-8A41-B6CF-7768CE0C9F50}" type="parTrans" cxnId="{D9878BFD-DEE2-F747-9A5F-08EAE766CA8B}">
      <dgm:prSet/>
      <dgm:spPr/>
      <dgm:t>
        <a:bodyPr/>
        <a:lstStyle/>
        <a:p>
          <a:endParaRPr lang="en-GB"/>
        </a:p>
      </dgm:t>
    </dgm:pt>
    <dgm:pt modelId="{6A651EDD-C716-214A-8F76-B36643544C0B}" type="sibTrans" cxnId="{D9878BFD-DEE2-F747-9A5F-08EAE766CA8B}">
      <dgm:prSet/>
      <dgm:spPr/>
      <dgm:t>
        <a:bodyPr/>
        <a:lstStyle/>
        <a:p>
          <a:endParaRPr lang="en-GB"/>
        </a:p>
      </dgm:t>
    </dgm:pt>
    <dgm:pt modelId="{760AA0EB-EF4C-754D-8410-0B71754F49B0}">
      <dgm:prSet phldrT="[Text]"/>
      <dgm:spPr/>
      <dgm:t>
        <a:bodyPr/>
        <a:lstStyle/>
        <a:p>
          <a:r>
            <a:rPr lang="en-US"/>
            <a:t>Farmers wanting to produce organically, and sell their surplus to a local market where there is consumer demand for organic produce, get together to form a PGS group.</a:t>
          </a:r>
          <a:endParaRPr lang="en-GB" dirty="0"/>
        </a:p>
      </dgm:t>
    </dgm:pt>
    <dgm:pt modelId="{CD31A89D-BED9-9640-B7E8-1C5C6A36D455}" type="parTrans" cxnId="{BCEB7AFA-EFE4-1A46-9A27-C484B2F5B7F3}">
      <dgm:prSet/>
      <dgm:spPr/>
      <dgm:t>
        <a:bodyPr/>
        <a:lstStyle/>
        <a:p>
          <a:endParaRPr lang="en-GB"/>
        </a:p>
      </dgm:t>
    </dgm:pt>
    <dgm:pt modelId="{0332F268-7D0D-B244-A06D-953CB1EF07D0}" type="sibTrans" cxnId="{BCEB7AFA-EFE4-1A46-9A27-C484B2F5B7F3}">
      <dgm:prSet/>
      <dgm:spPr/>
      <dgm:t>
        <a:bodyPr/>
        <a:lstStyle/>
        <a:p>
          <a:endParaRPr lang="en-GB"/>
        </a:p>
      </dgm:t>
    </dgm:pt>
    <dgm:pt modelId="{1852F5C1-4E5C-524E-A03B-6B89F9A66634}">
      <dgm:prSet phldrT="[Text]" custT="1"/>
      <dgm:spPr/>
      <dgm:t>
        <a:bodyPr/>
        <a:lstStyle/>
        <a:p>
          <a:r>
            <a:rPr lang="en-GB" sz="2800"/>
            <a:t>Step 2</a:t>
          </a:r>
          <a:endParaRPr lang="en-GB" sz="2800" dirty="0"/>
        </a:p>
      </dgm:t>
    </dgm:pt>
    <dgm:pt modelId="{9F737AFF-0E81-DA4D-816D-8B2755139D05}" type="parTrans" cxnId="{AC984EE7-28F4-4747-81B4-E10DB01EBCCC}">
      <dgm:prSet/>
      <dgm:spPr/>
      <dgm:t>
        <a:bodyPr/>
        <a:lstStyle/>
        <a:p>
          <a:endParaRPr lang="en-GB"/>
        </a:p>
      </dgm:t>
    </dgm:pt>
    <dgm:pt modelId="{EF381C11-40D6-B145-BA37-983E662C3A46}" type="sibTrans" cxnId="{AC984EE7-28F4-4747-81B4-E10DB01EBCCC}">
      <dgm:prSet/>
      <dgm:spPr/>
      <dgm:t>
        <a:bodyPr/>
        <a:lstStyle/>
        <a:p>
          <a:endParaRPr lang="en-GB"/>
        </a:p>
      </dgm:t>
    </dgm:pt>
    <dgm:pt modelId="{079A69C2-A3A7-3C4D-87D1-73C898BC2243}">
      <dgm:prSet phldrT="[Text]"/>
      <dgm:spPr/>
      <dgm:t>
        <a:bodyPr/>
        <a:lstStyle/>
        <a:p>
          <a:r>
            <a:rPr lang="en-US"/>
            <a:t>The PGS group agrees on their operational procedures and the standard against which farmers are assessed. The members sign pledges and formally establish themselves during a general meeting</a:t>
          </a:r>
          <a:endParaRPr lang="en-GB" dirty="0"/>
        </a:p>
      </dgm:t>
    </dgm:pt>
    <dgm:pt modelId="{C05B1E00-2FEC-C74E-8C5D-9283728A4CDE}" type="parTrans" cxnId="{B788ADD6-6FA1-364A-A3AE-9D415745C567}">
      <dgm:prSet/>
      <dgm:spPr/>
      <dgm:t>
        <a:bodyPr/>
        <a:lstStyle/>
        <a:p>
          <a:endParaRPr lang="en-GB"/>
        </a:p>
      </dgm:t>
    </dgm:pt>
    <dgm:pt modelId="{0A6F05B3-2A3D-8B41-9666-E38673680777}" type="sibTrans" cxnId="{B788ADD6-6FA1-364A-A3AE-9D415745C567}">
      <dgm:prSet/>
      <dgm:spPr/>
      <dgm:t>
        <a:bodyPr/>
        <a:lstStyle/>
        <a:p>
          <a:endParaRPr lang="en-GB"/>
        </a:p>
      </dgm:t>
    </dgm:pt>
    <dgm:pt modelId="{E2369BA6-B514-8F45-930F-6730B36C3D00}">
      <dgm:prSet phldrT="[Text]" custT="1"/>
      <dgm:spPr/>
      <dgm:t>
        <a:bodyPr/>
        <a:lstStyle/>
        <a:p>
          <a:r>
            <a:rPr lang="en-GB" sz="2800"/>
            <a:t>Step 3</a:t>
          </a:r>
          <a:endParaRPr lang="en-GB" sz="2800" dirty="0"/>
        </a:p>
      </dgm:t>
    </dgm:pt>
    <dgm:pt modelId="{C2AA6788-910F-3B48-AF6C-3ECA7462AF80}" type="parTrans" cxnId="{F4DFB81F-A328-3846-8B1C-D790DBE5C469}">
      <dgm:prSet/>
      <dgm:spPr/>
      <dgm:t>
        <a:bodyPr/>
        <a:lstStyle/>
        <a:p>
          <a:endParaRPr lang="en-GB"/>
        </a:p>
      </dgm:t>
    </dgm:pt>
    <dgm:pt modelId="{EB95DA37-B627-404B-A891-8928AC184D9F}" type="sibTrans" cxnId="{F4DFB81F-A328-3846-8B1C-D790DBE5C469}">
      <dgm:prSet/>
      <dgm:spPr/>
      <dgm:t>
        <a:bodyPr/>
        <a:lstStyle/>
        <a:p>
          <a:endParaRPr lang="en-GB"/>
        </a:p>
      </dgm:t>
    </dgm:pt>
    <dgm:pt modelId="{0814C98D-A918-D14F-BC42-BC1640B52EE4}">
      <dgm:prSet phldrT="[Text]"/>
      <dgm:spPr/>
      <dgm:t>
        <a:bodyPr/>
        <a:lstStyle/>
        <a:p>
          <a:r>
            <a:rPr lang="en-US"/>
            <a:t>The group conducts farm visits, and if approved, issues certificates to its farmer members in the relevant category and farmers may label their products accordingly</a:t>
          </a:r>
          <a:endParaRPr lang="en-GB" dirty="0"/>
        </a:p>
      </dgm:t>
    </dgm:pt>
    <dgm:pt modelId="{F0819AFC-CC91-0648-AF16-54B609BB1169}" type="parTrans" cxnId="{33F01105-B118-5C47-8F2A-D6DE40510B95}">
      <dgm:prSet/>
      <dgm:spPr/>
      <dgm:t>
        <a:bodyPr/>
        <a:lstStyle/>
        <a:p>
          <a:endParaRPr lang="en-GB"/>
        </a:p>
      </dgm:t>
    </dgm:pt>
    <dgm:pt modelId="{851C291E-F863-E94D-A142-94319F14FB0C}" type="sibTrans" cxnId="{33F01105-B118-5C47-8F2A-D6DE40510B95}">
      <dgm:prSet/>
      <dgm:spPr/>
      <dgm:t>
        <a:bodyPr/>
        <a:lstStyle/>
        <a:p>
          <a:endParaRPr lang="en-GB"/>
        </a:p>
      </dgm:t>
    </dgm:pt>
    <dgm:pt modelId="{BE609CFC-2258-D64C-8112-4BEF1DDD7B08}">
      <dgm:prSet phldrT="[Text]"/>
      <dgm:spPr/>
      <dgm:t>
        <a:bodyPr/>
        <a:lstStyle/>
        <a:p>
          <a:r>
            <a:rPr lang="en-GB"/>
            <a:t>=&gt;</a:t>
          </a:r>
          <a:r>
            <a:rPr lang="en-US"/>
            <a:t>use of two seals </a:t>
          </a:r>
          <a:endParaRPr lang="en-GB" dirty="0"/>
        </a:p>
      </dgm:t>
    </dgm:pt>
    <dgm:pt modelId="{122D00B2-28A6-8F43-849C-6ADB1EB7CF9A}" type="parTrans" cxnId="{1542DCD1-F096-C445-A1D4-61C66EEDE5E7}">
      <dgm:prSet/>
      <dgm:spPr/>
      <dgm:t>
        <a:bodyPr/>
        <a:lstStyle/>
        <a:p>
          <a:endParaRPr lang="en-ZA"/>
        </a:p>
      </dgm:t>
    </dgm:pt>
    <dgm:pt modelId="{E373EC53-299F-C64E-96EB-353462736C7A}" type="sibTrans" cxnId="{1542DCD1-F096-C445-A1D4-61C66EEDE5E7}">
      <dgm:prSet/>
      <dgm:spPr/>
      <dgm:t>
        <a:bodyPr/>
        <a:lstStyle/>
        <a:p>
          <a:endParaRPr lang="en-ZA"/>
        </a:p>
      </dgm:t>
    </dgm:pt>
    <dgm:pt modelId="{3CDE95F9-FAAF-894D-A833-0FF9AEC9A0E2}" type="pres">
      <dgm:prSet presAssocID="{BC69C396-5EA7-0545-9EDC-60223450F817}" presName="linearFlow" presStyleCnt="0">
        <dgm:presLayoutVars>
          <dgm:dir/>
          <dgm:animLvl val="lvl"/>
          <dgm:resizeHandles val="exact"/>
        </dgm:presLayoutVars>
      </dgm:prSet>
      <dgm:spPr/>
    </dgm:pt>
    <dgm:pt modelId="{69FB41CF-18F2-F64E-A6A3-882D40799871}" type="pres">
      <dgm:prSet presAssocID="{E60233D0-672D-E34A-8C38-927A9BC5044A}" presName="composite" presStyleCnt="0"/>
      <dgm:spPr/>
    </dgm:pt>
    <dgm:pt modelId="{F8052A5A-4DF6-8844-9DF5-97E1A6ACF8D4}" type="pres">
      <dgm:prSet presAssocID="{E60233D0-672D-E34A-8C38-927A9BC5044A}" presName="parentText" presStyleLbl="alignNode1" presStyleIdx="0" presStyleCnt="3">
        <dgm:presLayoutVars>
          <dgm:chMax val="1"/>
          <dgm:bulletEnabled val="1"/>
        </dgm:presLayoutVars>
      </dgm:prSet>
      <dgm:spPr/>
    </dgm:pt>
    <dgm:pt modelId="{F129D4B7-2224-064F-A54E-D9048AE50207}" type="pres">
      <dgm:prSet presAssocID="{E60233D0-672D-E34A-8C38-927A9BC5044A}" presName="descendantText" presStyleLbl="alignAcc1" presStyleIdx="0" presStyleCnt="3" custLinFactNeighborX="0" custLinFactNeighborY="6711">
        <dgm:presLayoutVars>
          <dgm:bulletEnabled val="1"/>
        </dgm:presLayoutVars>
      </dgm:prSet>
      <dgm:spPr/>
    </dgm:pt>
    <dgm:pt modelId="{04E0828E-75F5-4847-B562-2C6AD4C173B8}" type="pres">
      <dgm:prSet presAssocID="{6A651EDD-C716-214A-8F76-B36643544C0B}" presName="sp" presStyleCnt="0"/>
      <dgm:spPr/>
    </dgm:pt>
    <dgm:pt modelId="{23B02DD1-58FD-BD4B-9D22-45B2DF62EBB7}" type="pres">
      <dgm:prSet presAssocID="{1852F5C1-4E5C-524E-A03B-6B89F9A66634}" presName="composite" presStyleCnt="0"/>
      <dgm:spPr/>
    </dgm:pt>
    <dgm:pt modelId="{347F2D4E-4730-5B4E-969B-2301837C20AA}" type="pres">
      <dgm:prSet presAssocID="{1852F5C1-4E5C-524E-A03B-6B89F9A66634}" presName="parentText" presStyleLbl="alignNode1" presStyleIdx="1" presStyleCnt="3">
        <dgm:presLayoutVars>
          <dgm:chMax val="1"/>
          <dgm:bulletEnabled val="1"/>
        </dgm:presLayoutVars>
      </dgm:prSet>
      <dgm:spPr/>
    </dgm:pt>
    <dgm:pt modelId="{1DC010D6-DBE6-9442-BF70-69C628C81EDD}" type="pres">
      <dgm:prSet presAssocID="{1852F5C1-4E5C-524E-A03B-6B89F9A66634}" presName="descendantText" presStyleLbl="alignAcc1" presStyleIdx="1" presStyleCnt="3">
        <dgm:presLayoutVars>
          <dgm:bulletEnabled val="1"/>
        </dgm:presLayoutVars>
      </dgm:prSet>
      <dgm:spPr/>
    </dgm:pt>
    <dgm:pt modelId="{42114C7F-A9E4-7742-B18C-0D4E5871F9DC}" type="pres">
      <dgm:prSet presAssocID="{EF381C11-40D6-B145-BA37-983E662C3A46}" presName="sp" presStyleCnt="0"/>
      <dgm:spPr/>
    </dgm:pt>
    <dgm:pt modelId="{D61A3240-5ADF-B143-B431-93A027C15481}" type="pres">
      <dgm:prSet presAssocID="{E2369BA6-B514-8F45-930F-6730B36C3D00}" presName="composite" presStyleCnt="0"/>
      <dgm:spPr/>
    </dgm:pt>
    <dgm:pt modelId="{57AA1F33-93B7-6641-BEC8-2E83890EB68A}" type="pres">
      <dgm:prSet presAssocID="{E2369BA6-B514-8F45-930F-6730B36C3D00}" presName="parentText" presStyleLbl="alignNode1" presStyleIdx="2" presStyleCnt="3">
        <dgm:presLayoutVars>
          <dgm:chMax val="1"/>
          <dgm:bulletEnabled val="1"/>
        </dgm:presLayoutVars>
      </dgm:prSet>
      <dgm:spPr/>
    </dgm:pt>
    <dgm:pt modelId="{7D56759D-2875-2B4A-A764-896AFCA5285C}" type="pres">
      <dgm:prSet presAssocID="{E2369BA6-B514-8F45-930F-6730B36C3D00}" presName="descendantText" presStyleLbl="alignAcc1" presStyleIdx="2" presStyleCnt="3">
        <dgm:presLayoutVars>
          <dgm:bulletEnabled val="1"/>
        </dgm:presLayoutVars>
      </dgm:prSet>
      <dgm:spPr/>
    </dgm:pt>
  </dgm:ptLst>
  <dgm:cxnLst>
    <dgm:cxn modelId="{33F01105-B118-5C47-8F2A-D6DE40510B95}" srcId="{E2369BA6-B514-8F45-930F-6730B36C3D00}" destId="{0814C98D-A918-D14F-BC42-BC1640B52EE4}" srcOrd="0" destOrd="0" parTransId="{F0819AFC-CC91-0648-AF16-54B609BB1169}" sibTransId="{851C291E-F863-E94D-A142-94319F14FB0C}"/>
    <dgm:cxn modelId="{8022C30B-2090-4A2A-B453-DFB01D06330B}" type="presOf" srcId="{BC69C396-5EA7-0545-9EDC-60223450F817}" destId="{3CDE95F9-FAAF-894D-A833-0FF9AEC9A0E2}" srcOrd="0" destOrd="0" presId="urn:microsoft.com/office/officeart/2005/8/layout/chevron2"/>
    <dgm:cxn modelId="{24047E10-40C6-4248-AD80-3C7EC4187A06}" type="presOf" srcId="{760AA0EB-EF4C-754D-8410-0B71754F49B0}" destId="{F129D4B7-2224-064F-A54E-D9048AE50207}" srcOrd="0" destOrd="0" presId="urn:microsoft.com/office/officeart/2005/8/layout/chevron2"/>
    <dgm:cxn modelId="{F4DFB81F-A328-3846-8B1C-D790DBE5C469}" srcId="{BC69C396-5EA7-0545-9EDC-60223450F817}" destId="{E2369BA6-B514-8F45-930F-6730B36C3D00}" srcOrd="2" destOrd="0" parTransId="{C2AA6788-910F-3B48-AF6C-3ECA7462AF80}" sibTransId="{EB95DA37-B627-404B-A891-8928AC184D9F}"/>
    <dgm:cxn modelId="{6F97B242-D326-44F6-9A63-A68F9DA0E04D}" type="presOf" srcId="{BE609CFC-2258-D64C-8112-4BEF1DDD7B08}" destId="{7D56759D-2875-2B4A-A764-896AFCA5285C}" srcOrd="0" destOrd="1" presId="urn:microsoft.com/office/officeart/2005/8/layout/chevron2"/>
    <dgm:cxn modelId="{82FFF14E-FECF-42E5-825A-4698AA8B2036}" type="presOf" srcId="{0814C98D-A918-D14F-BC42-BC1640B52EE4}" destId="{7D56759D-2875-2B4A-A764-896AFCA5285C}" srcOrd="0" destOrd="0" presId="urn:microsoft.com/office/officeart/2005/8/layout/chevron2"/>
    <dgm:cxn modelId="{77EDAC7E-A0B9-4C1F-9836-61CE22A645D7}" type="presOf" srcId="{E60233D0-672D-E34A-8C38-927A9BC5044A}" destId="{F8052A5A-4DF6-8844-9DF5-97E1A6ACF8D4}" srcOrd="0" destOrd="0" presId="urn:microsoft.com/office/officeart/2005/8/layout/chevron2"/>
    <dgm:cxn modelId="{F069808A-63D1-4890-96C2-BE4C6F46BF3B}" type="presOf" srcId="{1852F5C1-4E5C-524E-A03B-6B89F9A66634}" destId="{347F2D4E-4730-5B4E-969B-2301837C20AA}" srcOrd="0" destOrd="0" presId="urn:microsoft.com/office/officeart/2005/8/layout/chevron2"/>
    <dgm:cxn modelId="{9A6645BB-6659-4EDB-9DCB-FA106C2A56AF}" type="presOf" srcId="{E2369BA6-B514-8F45-930F-6730B36C3D00}" destId="{57AA1F33-93B7-6641-BEC8-2E83890EB68A}" srcOrd="0" destOrd="0" presId="urn:microsoft.com/office/officeart/2005/8/layout/chevron2"/>
    <dgm:cxn modelId="{1542DCD1-F096-C445-A1D4-61C66EEDE5E7}" srcId="{E2369BA6-B514-8F45-930F-6730B36C3D00}" destId="{BE609CFC-2258-D64C-8112-4BEF1DDD7B08}" srcOrd="1" destOrd="0" parTransId="{122D00B2-28A6-8F43-849C-6ADB1EB7CF9A}" sibTransId="{E373EC53-299F-C64E-96EB-353462736C7A}"/>
    <dgm:cxn modelId="{B788ADD6-6FA1-364A-A3AE-9D415745C567}" srcId="{1852F5C1-4E5C-524E-A03B-6B89F9A66634}" destId="{079A69C2-A3A7-3C4D-87D1-73C898BC2243}" srcOrd="0" destOrd="0" parTransId="{C05B1E00-2FEC-C74E-8C5D-9283728A4CDE}" sibTransId="{0A6F05B3-2A3D-8B41-9666-E38673680777}"/>
    <dgm:cxn modelId="{C36E2ADA-C113-4122-A3BB-118E68E6ED41}" type="presOf" srcId="{079A69C2-A3A7-3C4D-87D1-73C898BC2243}" destId="{1DC010D6-DBE6-9442-BF70-69C628C81EDD}" srcOrd="0" destOrd="0" presId="urn:microsoft.com/office/officeart/2005/8/layout/chevron2"/>
    <dgm:cxn modelId="{AC984EE7-28F4-4747-81B4-E10DB01EBCCC}" srcId="{BC69C396-5EA7-0545-9EDC-60223450F817}" destId="{1852F5C1-4E5C-524E-A03B-6B89F9A66634}" srcOrd="1" destOrd="0" parTransId="{9F737AFF-0E81-DA4D-816D-8B2755139D05}" sibTransId="{EF381C11-40D6-B145-BA37-983E662C3A46}"/>
    <dgm:cxn modelId="{BCEB7AFA-EFE4-1A46-9A27-C484B2F5B7F3}" srcId="{E60233D0-672D-E34A-8C38-927A9BC5044A}" destId="{760AA0EB-EF4C-754D-8410-0B71754F49B0}" srcOrd="0" destOrd="0" parTransId="{CD31A89D-BED9-9640-B7E8-1C5C6A36D455}" sibTransId="{0332F268-7D0D-B244-A06D-953CB1EF07D0}"/>
    <dgm:cxn modelId="{D9878BFD-DEE2-F747-9A5F-08EAE766CA8B}" srcId="{BC69C396-5EA7-0545-9EDC-60223450F817}" destId="{E60233D0-672D-E34A-8C38-927A9BC5044A}" srcOrd="0" destOrd="0" parTransId="{E801BC87-8898-8A41-B6CF-7768CE0C9F50}" sibTransId="{6A651EDD-C716-214A-8F76-B36643544C0B}"/>
    <dgm:cxn modelId="{9425A920-C39A-49CE-8A58-1D5B6C11616A}" type="presParOf" srcId="{3CDE95F9-FAAF-894D-A833-0FF9AEC9A0E2}" destId="{69FB41CF-18F2-F64E-A6A3-882D40799871}" srcOrd="0" destOrd="0" presId="urn:microsoft.com/office/officeart/2005/8/layout/chevron2"/>
    <dgm:cxn modelId="{AB21CBE0-753C-4DFE-AB88-98CEF2993D55}" type="presParOf" srcId="{69FB41CF-18F2-F64E-A6A3-882D40799871}" destId="{F8052A5A-4DF6-8844-9DF5-97E1A6ACF8D4}" srcOrd="0" destOrd="0" presId="urn:microsoft.com/office/officeart/2005/8/layout/chevron2"/>
    <dgm:cxn modelId="{7FFF0DE2-69F2-4B63-9BC0-A81860F609EF}" type="presParOf" srcId="{69FB41CF-18F2-F64E-A6A3-882D40799871}" destId="{F129D4B7-2224-064F-A54E-D9048AE50207}" srcOrd="1" destOrd="0" presId="urn:microsoft.com/office/officeart/2005/8/layout/chevron2"/>
    <dgm:cxn modelId="{312DB6FF-71B6-432B-B099-3EFE1743B78C}" type="presParOf" srcId="{3CDE95F9-FAAF-894D-A833-0FF9AEC9A0E2}" destId="{04E0828E-75F5-4847-B562-2C6AD4C173B8}" srcOrd="1" destOrd="0" presId="urn:microsoft.com/office/officeart/2005/8/layout/chevron2"/>
    <dgm:cxn modelId="{E03AE525-C0CF-4D60-BC78-8309777ED7A2}" type="presParOf" srcId="{3CDE95F9-FAAF-894D-A833-0FF9AEC9A0E2}" destId="{23B02DD1-58FD-BD4B-9D22-45B2DF62EBB7}" srcOrd="2" destOrd="0" presId="urn:microsoft.com/office/officeart/2005/8/layout/chevron2"/>
    <dgm:cxn modelId="{DDE6B948-252B-4B89-B862-2FB03B130B2E}" type="presParOf" srcId="{23B02DD1-58FD-BD4B-9D22-45B2DF62EBB7}" destId="{347F2D4E-4730-5B4E-969B-2301837C20AA}" srcOrd="0" destOrd="0" presId="urn:microsoft.com/office/officeart/2005/8/layout/chevron2"/>
    <dgm:cxn modelId="{5AB8CA3B-8705-40DC-9092-A2325DCD1270}" type="presParOf" srcId="{23B02DD1-58FD-BD4B-9D22-45B2DF62EBB7}" destId="{1DC010D6-DBE6-9442-BF70-69C628C81EDD}" srcOrd="1" destOrd="0" presId="urn:microsoft.com/office/officeart/2005/8/layout/chevron2"/>
    <dgm:cxn modelId="{C9CAB908-164A-4C48-9599-69C7297C7851}" type="presParOf" srcId="{3CDE95F9-FAAF-894D-A833-0FF9AEC9A0E2}" destId="{42114C7F-A9E4-7742-B18C-0D4E5871F9DC}" srcOrd="3" destOrd="0" presId="urn:microsoft.com/office/officeart/2005/8/layout/chevron2"/>
    <dgm:cxn modelId="{4F8D3A72-77D2-4120-ABB0-6329B52657EF}" type="presParOf" srcId="{3CDE95F9-FAAF-894D-A833-0FF9AEC9A0E2}" destId="{D61A3240-5ADF-B143-B431-93A027C15481}" srcOrd="4" destOrd="0" presId="urn:microsoft.com/office/officeart/2005/8/layout/chevron2"/>
    <dgm:cxn modelId="{7C2E3CA4-67B2-4AD3-B583-3FBD0DF79893}" type="presParOf" srcId="{D61A3240-5ADF-B143-B431-93A027C15481}" destId="{57AA1F33-93B7-6641-BEC8-2E83890EB68A}" srcOrd="0" destOrd="0" presId="urn:microsoft.com/office/officeart/2005/8/layout/chevron2"/>
    <dgm:cxn modelId="{D9BCBCA4-7FAB-4CBF-918A-6C474E9CEF6C}" type="presParOf" srcId="{D61A3240-5ADF-B143-B431-93A027C15481}" destId="{7D56759D-2875-2B4A-A764-896AFCA5285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9C396-5EA7-0545-9EDC-60223450F817}" type="doc">
      <dgm:prSet loTypeId="urn:microsoft.com/office/officeart/2005/8/layout/chevron2" loCatId="process" qsTypeId="urn:microsoft.com/office/officeart/2005/8/quickstyle/simple2" qsCatId="simple" csTypeId="urn:microsoft.com/office/officeart/2005/8/colors/accent1_2" csCatId="accent1" phldr="1"/>
      <dgm:spPr/>
      <dgm:t>
        <a:bodyPr/>
        <a:lstStyle/>
        <a:p>
          <a:endParaRPr lang="en-GB"/>
        </a:p>
      </dgm:t>
    </dgm:pt>
    <dgm:pt modelId="{E60233D0-672D-E34A-8C38-927A9BC5044A}">
      <dgm:prSet phldrT="[Text]"/>
      <dgm:spPr/>
      <dgm:t>
        <a:bodyPr/>
        <a:lstStyle/>
        <a:p>
          <a:pPr>
            <a:defRPr b="1"/>
          </a:pPr>
          <a:r>
            <a:rPr lang="en-US"/>
            <a:t>Step 4 </a:t>
          </a:r>
          <a:endParaRPr lang="en-GB"/>
        </a:p>
      </dgm:t>
    </dgm:pt>
    <dgm:pt modelId="{E801BC87-8898-8A41-B6CF-7768CE0C9F50}" type="parTrans" cxnId="{D9878BFD-DEE2-F747-9A5F-08EAE766CA8B}">
      <dgm:prSet/>
      <dgm:spPr/>
      <dgm:t>
        <a:bodyPr/>
        <a:lstStyle/>
        <a:p>
          <a:endParaRPr lang="en-GB"/>
        </a:p>
      </dgm:t>
    </dgm:pt>
    <dgm:pt modelId="{6A651EDD-C716-214A-8F76-B36643544C0B}" type="sibTrans" cxnId="{D9878BFD-DEE2-F747-9A5F-08EAE766CA8B}">
      <dgm:prSet/>
      <dgm:spPr/>
      <dgm:t>
        <a:bodyPr/>
        <a:lstStyle/>
        <a:p>
          <a:endParaRPr lang="en-GB"/>
        </a:p>
      </dgm:t>
    </dgm:pt>
    <dgm:pt modelId="{760AA0EB-EF4C-754D-8410-0B71754F49B0}">
      <dgm:prSet phldrT="[Text]"/>
      <dgm:spPr/>
      <dgm:t>
        <a:bodyPr/>
        <a:lstStyle/>
        <a:p>
          <a:r>
            <a:rPr lang="en-US"/>
            <a:t>After18 months, interested PGS groups can apply to SAOSO and PGS SA for approval to use the SAOSO “PGS Endorsed” organic logo. in line with the requirements of Appendix 9 of the SAOSO Standard</a:t>
          </a:r>
          <a:endParaRPr lang="en-GB"/>
        </a:p>
      </dgm:t>
    </dgm:pt>
    <dgm:pt modelId="{CD31A89D-BED9-9640-B7E8-1C5C6A36D455}" type="parTrans" cxnId="{BCEB7AFA-EFE4-1A46-9A27-C484B2F5B7F3}">
      <dgm:prSet/>
      <dgm:spPr/>
      <dgm:t>
        <a:bodyPr/>
        <a:lstStyle/>
        <a:p>
          <a:endParaRPr lang="en-GB"/>
        </a:p>
      </dgm:t>
    </dgm:pt>
    <dgm:pt modelId="{0332F268-7D0D-B244-A06D-953CB1EF07D0}" type="sibTrans" cxnId="{BCEB7AFA-EFE4-1A46-9A27-C484B2F5B7F3}">
      <dgm:prSet/>
      <dgm:spPr/>
      <dgm:t>
        <a:bodyPr/>
        <a:lstStyle/>
        <a:p>
          <a:endParaRPr lang="en-GB"/>
        </a:p>
      </dgm:t>
    </dgm:pt>
    <dgm:pt modelId="{1852F5C1-4E5C-524E-A03B-6B89F9A66634}">
      <dgm:prSet phldrT="[Text]"/>
      <dgm:spPr>
        <a:solidFill>
          <a:schemeClr val="accent2"/>
        </a:solidFill>
      </dgm:spPr>
      <dgm:t>
        <a:bodyPr/>
        <a:lstStyle/>
        <a:p>
          <a:pPr>
            <a:defRPr b="1"/>
          </a:pPr>
          <a:r>
            <a:rPr lang="en-GB"/>
            <a:t>Step 5</a:t>
          </a:r>
        </a:p>
      </dgm:t>
    </dgm:pt>
    <dgm:pt modelId="{9F737AFF-0E81-DA4D-816D-8B2755139D05}" type="parTrans" cxnId="{AC984EE7-28F4-4747-81B4-E10DB01EBCCC}">
      <dgm:prSet/>
      <dgm:spPr/>
      <dgm:t>
        <a:bodyPr/>
        <a:lstStyle/>
        <a:p>
          <a:endParaRPr lang="en-GB"/>
        </a:p>
      </dgm:t>
    </dgm:pt>
    <dgm:pt modelId="{EF381C11-40D6-B145-BA37-983E662C3A46}" type="sibTrans" cxnId="{AC984EE7-28F4-4747-81B4-E10DB01EBCCC}">
      <dgm:prSet/>
      <dgm:spPr/>
      <dgm:t>
        <a:bodyPr/>
        <a:lstStyle/>
        <a:p>
          <a:endParaRPr lang="en-GB"/>
        </a:p>
      </dgm:t>
    </dgm:pt>
    <dgm:pt modelId="{079A69C2-A3A7-3C4D-87D1-73C898BC2243}">
      <dgm:prSet phldrT="[Text]"/>
      <dgm:spPr>
        <a:solidFill>
          <a:schemeClr val="accent2">
            <a:lumMod val="60000"/>
            <a:lumOff val="40000"/>
            <a:alpha val="90000"/>
          </a:schemeClr>
        </a:solidFill>
      </dgm:spPr>
      <dgm:t>
        <a:bodyPr/>
        <a:lstStyle/>
        <a:p>
          <a:r>
            <a:rPr lang="en-US" dirty="0"/>
            <a:t>If approved by PGS SA the PGS group will be entitled to determine which of their farmers qualify for the use of the SAOSO “PGS Endorsed” logo – </a:t>
          </a:r>
          <a:r>
            <a:rPr lang="en-US" dirty="0">
              <a:solidFill>
                <a:schemeClr val="accent4">
                  <a:lumMod val="75000"/>
                </a:schemeClr>
              </a:solidFill>
            </a:rPr>
            <a:t>Mature PGS Supply chain and tracible = </a:t>
          </a:r>
          <a:r>
            <a:rPr lang="en-US" dirty="0" err="1">
              <a:solidFill>
                <a:schemeClr val="accent4">
                  <a:lumMod val="75000"/>
                </a:schemeClr>
              </a:solidFill>
            </a:rPr>
            <a:t>Agro</a:t>
          </a:r>
          <a:r>
            <a:rPr lang="en-US" dirty="0">
              <a:solidFill>
                <a:schemeClr val="accent4">
                  <a:lumMod val="75000"/>
                </a:schemeClr>
              </a:solidFill>
            </a:rPr>
            <a:t> Processing potential </a:t>
          </a:r>
          <a:endParaRPr lang="en-GB" dirty="0">
            <a:solidFill>
              <a:schemeClr val="accent4">
                <a:lumMod val="75000"/>
              </a:schemeClr>
            </a:solidFill>
          </a:endParaRPr>
        </a:p>
      </dgm:t>
    </dgm:pt>
    <dgm:pt modelId="{C05B1E00-2FEC-C74E-8C5D-9283728A4CDE}" type="parTrans" cxnId="{B788ADD6-6FA1-364A-A3AE-9D415745C567}">
      <dgm:prSet/>
      <dgm:spPr/>
      <dgm:t>
        <a:bodyPr/>
        <a:lstStyle/>
        <a:p>
          <a:endParaRPr lang="en-GB"/>
        </a:p>
      </dgm:t>
    </dgm:pt>
    <dgm:pt modelId="{0A6F05B3-2A3D-8B41-9666-E38673680777}" type="sibTrans" cxnId="{B788ADD6-6FA1-364A-A3AE-9D415745C567}">
      <dgm:prSet/>
      <dgm:spPr/>
      <dgm:t>
        <a:bodyPr/>
        <a:lstStyle/>
        <a:p>
          <a:endParaRPr lang="en-GB"/>
        </a:p>
      </dgm:t>
    </dgm:pt>
    <dgm:pt modelId="{E2369BA6-B514-8F45-930F-6730B36C3D00}">
      <dgm:prSet phldrT="[Text]"/>
      <dgm:spPr/>
      <dgm:t>
        <a:bodyPr/>
        <a:lstStyle/>
        <a:p>
          <a:pPr>
            <a:defRPr b="1"/>
          </a:pPr>
          <a:r>
            <a:rPr lang="en-GB"/>
            <a:t>Step 6</a:t>
          </a:r>
        </a:p>
      </dgm:t>
    </dgm:pt>
    <dgm:pt modelId="{C2AA6788-910F-3B48-AF6C-3ECA7462AF80}" type="parTrans" cxnId="{F4DFB81F-A328-3846-8B1C-D790DBE5C469}">
      <dgm:prSet/>
      <dgm:spPr/>
      <dgm:t>
        <a:bodyPr/>
        <a:lstStyle/>
        <a:p>
          <a:endParaRPr lang="en-GB"/>
        </a:p>
      </dgm:t>
    </dgm:pt>
    <dgm:pt modelId="{EB95DA37-B627-404B-A891-8928AC184D9F}" type="sibTrans" cxnId="{F4DFB81F-A328-3846-8B1C-D790DBE5C469}">
      <dgm:prSet/>
      <dgm:spPr/>
      <dgm:t>
        <a:bodyPr/>
        <a:lstStyle/>
        <a:p>
          <a:endParaRPr lang="en-GB"/>
        </a:p>
      </dgm:t>
    </dgm:pt>
    <dgm:pt modelId="{0814C98D-A918-D14F-BC42-BC1640B52EE4}">
      <dgm:prSet phldrT="[Text]"/>
      <dgm:spPr/>
      <dgm:t>
        <a:bodyPr/>
        <a:lstStyle/>
        <a:p>
          <a:r>
            <a:rPr lang="en-US"/>
            <a:t>Any farmer who has been issued with the SAOSO “PGS Endorsed” logo and who wishes to be certified organic by a third party, would at this stage be considered as “ready” for third party certification.</a:t>
          </a:r>
          <a:endParaRPr lang="en-GB"/>
        </a:p>
      </dgm:t>
    </dgm:pt>
    <dgm:pt modelId="{F0819AFC-CC91-0648-AF16-54B609BB1169}" type="parTrans" cxnId="{33F01105-B118-5C47-8F2A-D6DE40510B95}">
      <dgm:prSet/>
      <dgm:spPr/>
      <dgm:t>
        <a:bodyPr/>
        <a:lstStyle/>
        <a:p>
          <a:endParaRPr lang="en-GB"/>
        </a:p>
      </dgm:t>
    </dgm:pt>
    <dgm:pt modelId="{851C291E-F863-E94D-A142-94319F14FB0C}" type="sibTrans" cxnId="{33F01105-B118-5C47-8F2A-D6DE40510B95}">
      <dgm:prSet/>
      <dgm:spPr/>
      <dgm:t>
        <a:bodyPr/>
        <a:lstStyle/>
        <a:p>
          <a:endParaRPr lang="en-GB"/>
        </a:p>
      </dgm:t>
    </dgm:pt>
    <dgm:pt modelId="{D98AE151-B7B7-554A-807A-82E34DB7B523}">
      <dgm:prSet/>
      <dgm:spPr/>
      <dgm:t>
        <a:bodyPr/>
        <a:lstStyle/>
        <a:p>
          <a:pPr>
            <a:defRPr b="1"/>
          </a:pPr>
          <a:r>
            <a:rPr lang="en-US"/>
            <a:t>Direct Third-Party </a:t>
          </a:r>
        </a:p>
      </dgm:t>
    </dgm:pt>
    <dgm:pt modelId="{C05EC7C3-A6C1-C64B-9228-3ABC946D2615}" type="parTrans" cxnId="{6D1879D9-A68C-3F4C-89B0-B7D340725CFE}">
      <dgm:prSet/>
      <dgm:spPr/>
      <dgm:t>
        <a:bodyPr/>
        <a:lstStyle/>
        <a:p>
          <a:endParaRPr lang="en-GB"/>
        </a:p>
      </dgm:t>
    </dgm:pt>
    <dgm:pt modelId="{524771E6-F92C-104F-B68F-E5D1BAC65B22}" type="sibTrans" cxnId="{6D1879D9-A68C-3F4C-89B0-B7D340725CFE}">
      <dgm:prSet/>
      <dgm:spPr/>
      <dgm:t>
        <a:bodyPr/>
        <a:lstStyle/>
        <a:p>
          <a:endParaRPr lang="en-GB"/>
        </a:p>
      </dgm:t>
    </dgm:pt>
    <dgm:pt modelId="{B476648A-F9EF-424D-8C4D-837A48F9EEA2}">
      <dgm:prSet/>
      <dgm:spPr/>
      <dgm:t>
        <a:bodyPr/>
        <a:lstStyle/>
        <a:p>
          <a:r>
            <a:rPr lang="en-US" dirty="0"/>
            <a:t>Option for organic farmer of part of PGS to be certified to the SAOSO logo through a certifying body</a:t>
          </a:r>
        </a:p>
      </dgm:t>
    </dgm:pt>
    <dgm:pt modelId="{1D1D16EC-D4B2-DB42-91F6-FB14AE6DCB62}" type="parTrans" cxnId="{0EC995B1-FC24-D24F-A814-3283ADC380FA}">
      <dgm:prSet/>
      <dgm:spPr/>
      <dgm:t>
        <a:bodyPr/>
        <a:lstStyle/>
        <a:p>
          <a:endParaRPr lang="en-GB"/>
        </a:p>
      </dgm:t>
    </dgm:pt>
    <dgm:pt modelId="{2AFE771A-D526-414A-BAA5-171D412C9291}" type="sibTrans" cxnId="{0EC995B1-FC24-D24F-A814-3283ADC380FA}">
      <dgm:prSet/>
      <dgm:spPr/>
      <dgm:t>
        <a:bodyPr/>
        <a:lstStyle/>
        <a:p>
          <a:endParaRPr lang="en-GB"/>
        </a:p>
      </dgm:t>
    </dgm:pt>
    <dgm:pt modelId="{5C44E3DA-7AE2-41F7-8300-B866D059D35C}" type="pres">
      <dgm:prSet presAssocID="{BC69C396-5EA7-0545-9EDC-60223450F817}" presName="linearFlow" presStyleCnt="0">
        <dgm:presLayoutVars>
          <dgm:dir/>
          <dgm:animLvl val="lvl"/>
          <dgm:resizeHandles val="exact"/>
        </dgm:presLayoutVars>
      </dgm:prSet>
      <dgm:spPr/>
    </dgm:pt>
    <dgm:pt modelId="{A440633F-6BA2-461D-A4BC-443212DD9E50}" type="pres">
      <dgm:prSet presAssocID="{E60233D0-672D-E34A-8C38-927A9BC5044A}" presName="composite" presStyleCnt="0"/>
      <dgm:spPr/>
    </dgm:pt>
    <dgm:pt modelId="{2DE6661D-D477-474F-88BC-BE908AD90202}" type="pres">
      <dgm:prSet presAssocID="{E60233D0-672D-E34A-8C38-927A9BC5044A}" presName="parentText" presStyleLbl="alignNode1" presStyleIdx="0" presStyleCnt="4">
        <dgm:presLayoutVars>
          <dgm:chMax val="1"/>
          <dgm:bulletEnabled val="1"/>
        </dgm:presLayoutVars>
      </dgm:prSet>
      <dgm:spPr/>
    </dgm:pt>
    <dgm:pt modelId="{AF7A556C-6232-4D91-B0B6-8F78431FB1CA}" type="pres">
      <dgm:prSet presAssocID="{E60233D0-672D-E34A-8C38-927A9BC5044A}" presName="descendantText" presStyleLbl="alignAcc1" presStyleIdx="0" presStyleCnt="4" custLinFactNeighborX="967" custLinFactNeighborY="159">
        <dgm:presLayoutVars>
          <dgm:bulletEnabled val="1"/>
        </dgm:presLayoutVars>
      </dgm:prSet>
      <dgm:spPr/>
    </dgm:pt>
    <dgm:pt modelId="{6A02CFE5-6716-4DAB-8B3A-862459B4F0FA}" type="pres">
      <dgm:prSet presAssocID="{6A651EDD-C716-214A-8F76-B36643544C0B}" presName="sp" presStyleCnt="0"/>
      <dgm:spPr/>
    </dgm:pt>
    <dgm:pt modelId="{0C0BB924-574D-494D-AB3B-D316B693D36F}" type="pres">
      <dgm:prSet presAssocID="{1852F5C1-4E5C-524E-A03B-6B89F9A66634}" presName="composite" presStyleCnt="0"/>
      <dgm:spPr/>
    </dgm:pt>
    <dgm:pt modelId="{A6B07AD3-D15B-4E83-BCCB-72623242677A}" type="pres">
      <dgm:prSet presAssocID="{1852F5C1-4E5C-524E-A03B-6B89F9A66634}" presName="parentText" presStyleLbl="alignNode1" presStyleIdx="1" presStyleCnt="4">
        <dgm:presLayoutVars>
          <dgm:chMax val="1"/>
          <dgm:bulletEnabled val="1"/>
        </dgm:presLayoutVars>
      </dgm:prSet>
      <dgm:spPr/>
    </dgm:pt>
    <dgm:pt modelId="{045E573A-1BFB-4FDA-B8BD-5A9C7451BA4D}" type="pres">
      <dgm:prSet presAssocID="{1852F5C1-4E5C-524E-A03B-6B89F9A66634}" presName="descendantText" presStyleLbl="alignAcc1" presStyleIdx="1" presStyleCnt="4">
        <dgm:presLayoutVars>
          <dgm:bulletEnabled val="1"/>
        </dgm:presLayoutVars>
      </dgm:prSet>
      <dgm:spPr/>
    </dgm:pt>
    <dgm:pt modelId="{B921A0BF-A14A-4DBA-9036-656F0982438D}" type="pres">
      <dgm:prSet presAssocID="{EF381C11-40D6-B145-BA37-983E662C3A46}" presName="sp" presStyleCnt="0"/>
      <dgm:spPr/>
    </dgm:pt>
    <dgm:pt modelId="{D703064B-DFAE-4C41-B9E7-217ECDE93EF4}" type="pres">
      <dgm:prSet presAssocID="{E2369BA6-B514-8F45-930F-6730B36C3D00}" presName="composite" presStyleCnt="0"/>
      <dgm:spPr/>
    </dgm:pt>
    <dgm:pt modelId="{CBDD687E-BC95-471B-9234-EBA3A389543F}" type="pres">
      <dgm:prSet presAssocID="{E2369BA6-B514-8F45-930F-6730B36C3D00}" presName="parentText" presStyleLbl="alignNode1" presStyleIdx="2" presStyleCnt="4">
        <dgm:presLayoutVars>
          <dgm:chMax val="1"/>
          <dgm:bulletEnabled val="1"/>
        </dgm:presLayoutVars>
      </dgm:prSet>
      <dgm:spPr/>
    </dgm:pt>
    <dgm:pt modelId="{14B47E76-6E67-466D-85C3-8DAD6F54E281}" type="pres">
      <dgm:prSet presAssocID="{E2369BA6-B514-8F45-930F-6730B36C3D00}" presName="descendantText" presStyleLbl="alignAcc1" presStyleIdx="2" presStyleCnt="4">
        <dgm:presLayoutVars>
          <dgm:bulletEnabled val="1"/>
        </dgm:presLayoutVars>
      </dgm:prSet>
      <dgm:spPr/>
    </dgm:pt>
    <dgm:pt modelId="{2D867F6F-9D69-42A3-BD4B-B59B73CC9DD8}" type="pres">
      <dgm:prSet presAssocID="{EB95DA37-B627-404B-A891-8928AC184D9F}" presName="sp" presStyleCnt="0"/>
      <dgm:spPr/>
    </dgm:pt>
    <dgm:pt modelId="{CFFFBC15-426D-49C8-9A04-B7FCB87A5117}" type="pres">
      <dgm:prSet presAssocID="{D98AE151-B7B7-554A-807A-82E34DB7B523}" presName="composite" presStyleCnt="0"/>
      <dgm:spPr/>
    </dgm:pt>
    <dgm:pt modelId="{82C470BD-4B4C-47A5-AFC4-452FBEE90CC6}" type="pres">
      <dgm:prSet presAssocID="{D98AE151-B7B7-554A-807A-82E34DB7B523}" presName="parentText" presStyleLbl="alignNode1" presStyleIdx="3" presStyleCnt="4">
        <dgm:presLayoutVars>
          <dgm:chMax val="1"/>
          <dgm:bulletEnabled val="1"/>
        </dgm:presLayoutVars>
      </dgm:prSet>
      <dgm:spPr/>
    </dgm:pt>
    <dgm:pt modelId="{E64735D3-513F-45B2-B626-BE6D6250F063}" type="pres">
      <dgm:prSet presAssocID="{D98AE151-B7B7-554A-807A-82E34DB7B523}" presName="descendantText" presStyleLbl="alignAcc1" presStyleIdx="3" presStyleCnt="4">
        <dgm:presLayoutVars>
          <dgm:bulletEnabled val="1"/>
        </dgm:presLayoutVars>
      </dgm:prSet>
      <dgm:spPr/>
    </dgm:pt>
  </dgm:ptLst>
  <dgm:cxnLst>
    <dgm:cxn modelId="{33F01105-B118-5C47-8F2A-D6DE40510B95}" srcId="{E2369BA6-B514-8F45-930F-6730B36C3D00}" destId="{0814C98D-A918-D14F-BC42-BC1640B52EE4}" srcOrd="0" destOrd="0" parTransId="{F0819AFC-CC91-0648-AF16-54B609BB1169}" sibTransId="{851C291E-F863-E94D-A142-94319F14FB0C}"/>
    <dgm:cxn modelId="{F4DFB81F-A328-3846-8B1C-D790DBE5C469}" srcId="{BC69C396-5EA7-0545-9EDC-60223450F817}" destId="{E2369BA6-B514-8F45-930F-6730B36C3D00}" srcOrd="2" destOrd="0" parTransId="{C2AA6788-910F-3B48-AF6C-3ECA7462AF80}" sibTransId="{EB95DA37-B627-404B-A891-8928AC184D9F}"/>
    <dgm:cxn modelId="{952DF239-9B9D-4481-AF16-BA7A7FBCA88C}" type="presOf" srcId="{079A69C2-A3A7-3C4D-87D1-73C898BC2243}" destId="{045E573A-1BFB-4FDA-B8BD-5A9C7451BA4D}" srcOrd="0" destOrd="0" presId="urn:microsoft.com/office/officeart/2005/8/layout/chevron2"/>
    <dgm:cxn modelId="{1A78355D-C60C-449B-8665-DFAFACA1B9E5}" type="presOf" srcId="{E60233D0-672D-E34A-8C38-927A9BC5044A}" destId="{2DE6661D-D477-474F-88BC-BE908AD90202}" srcOrd="0" destOrd="0" presId="urn:microsoft.com/office/officeart/2005/8/layout/chevron2"/>
    <dgm:cxn modelId="{30E1846C-7862-429E-8061-B372BD8A8B2C}" type="presOf" srcId="{0814C98D-A918-D14F-BC42-BC1640B52EE4}" destId="{14B47E76-6E67-466D-85C3-8DAD6F54E281}" srcOrd="0" destOrd="0" presId="urn:microsoft.com/office/officeart/2005/8/layout/chevron2"/>
    <dgm:cxn modelId="{34C3D659-E7BE-452F-800C-179AA165FC7C}" type="presOf" srcId="{1852F5C1-4E5C-524E-A03B-6B89F9A66634}" destId="{A6B07AD3-D15B-4E83-BCCB-72623242677A}" srcOrd="0" destOrd="0" presId="urn:microsoft.com/office/officeart/2005/8/layout/chevron2"/>
    <dgm:cxn modelId="{605D597C-6354-40EE-BE73-70D790C9EB4A}" type="presOf" srcId="{B476648A-F9EF-424D-8C4D-837A48F9EEA2}" destId="{E64735D3-513F-45B2-B626-BE6D6250F063}" srcOrd="0" destOrd="0" presId="urn:microsoft.com/office/officeart/2005/8/layout/chevron2"/>
    <dgm:cxn modelId="{7EE7AB9E-E214-4410-8AB9-3E6852707185}" type="presOf" srcId="{BC69C396-5EA7-0545-9EDC-60223450F817}" destId="{5C44E3DA-7AE2-41F7-8300-B866D059D35C}" srcOrd="0" destOrd="0" presId="urn:microsoft.com/office/officeart/2005/8/layout/chevron2"/>
    <dgm:cxn modelId="{FBA6A2A2-3195-4119-AFED-AAA5B66A1304}" type="presOf" srcId="{E2369BA6-B514-8F45-930F-6730B36C3D00}" destId="{CBDD687E-BC95-471B-9234-EBA3A389543F}" srcOrd="0" destOrd="0" presId="urn:microsoft.com/office/officeart/2005/8/layout/chevron2"/>
    <dgm:cxn modelId="{8B9BA6A9-09E4-4F22-9321-1CB0390B8408}" type="presOf" srcId="{760AA0EB-EF4C-754D-8410-0B71754F49B0}" destId="{AF7A556C-6232-4D91-B0B6-8F78431FB1CA}" srcOrd="0" destOrd="0" presId="urn:microsoft.com/office/officeart/2005/8/layout/chevron2"/>
    <dgm:cxn modelId="{0EC995B1-FC24-D24F-A814-3283ADC380FA}" srcId="{D98AE151-B7B7-554A-807A-82E34DB7B523}" destId="{B476648A-F9EF-424D-8C4D-837A48F9EEA2}" srcOrd="0" destOrd="0" parTransId="{1D1D16EC-D4B2-DB42-91F6-FB14AE6DCB62}" sibTransId="{2AFE771A-D526-414A-BAA5-171D412C9291}"/>
    <dgm:cxn modelId="{5D231EBC-8B3A-4A21-B5B2-9F4FE69DC438}" type="presOf" srcId="{D98AE151-B7B7-554A-807A-82E34DB7B523}" destId="{82C470BD-4B4C-47A5-AFC4-452FBEE90CC6}" srcOrd="0" destOrd="0" presId="urn:microsoft.com/office/officeart/2005/8/layout/chevron2"/>
    <dgm:cxn modelId="{B788ADD6-6FA1-364A-A3AE-9D415745C567}" srcId="{1852F5C1-4E5C-524E-A03B-6B89F9A66634}" destId="{079A69C2-A3A7-3C4D-87D1-73C898BC2243}" srcOrd="0" destOrd="0" parTransId="{C05B1E00-2FEC-C74E-8C5D-9283728A4CDE}" sibTransId="{0A6F05B3-2A3D-8B41-9666-E38673680777}"/>
    <dgm:cxn modelId="{6D1879D9-A68C-3F4C-89B0-B7D340725CFE}" srcId="{BC69C396-5EA7-0545-9EDC-60223450F817}" destId="{D98AE151-B7B7-554A-807A-82E34DB7B523}" srcOrd="3" destOrd="0" parTransId="{C05EC7C3-A6C1-C64B-9228-3ABC946D2615}" sibTransId="{524771E6-F92C-104F-B68F-E5D1BAC65B22}"/>
    <dgm:cxn modelId="{AC984EE7-28F4-4747-81B4-E10DB01EBCCC}" srcId="{BC69C396-5EA7-0545-9EDC-60223450F817}" destId="{1852F5C1-4E5C-524E-A03B-6B89F9A66634}" srcOrd="1" destOrd="0" parTransId="{9F737AFF-0E81-DA4D-816D-8B2755139D05}" sibTransId="{EF381C11-40D6-B145-BA37-983E662C3A46}"/>
    <dgm:cxn modelId="{BCEB7AFA-EFE4-1A46-9A27-C484B2F5B7F3}" srcId="{E60233D0-672D-E34A-8C38-927A9BC5044A}" destId="{760AA0EB-EF4C-754D-8410-0B71754F49B0}" srcOrd="0" destOrd="0" parTransId="{CD31A89D-BED9-9640-B7E8-1C5C6A36D455}" sibTransId="{0332F268-7D0D-B244-A06D-953CB1EF07D0}"/>
    <dgm:cxn modelId="{D9878BFD-DEE2-F747-9A5F-08EAE766CA8B}" srcId="{BC69C396-5EA7-0545-9EDC-60223450F817}" destId="{E60233D0-672D-E34A-8C38-927A9BC5044A}" srcOrd="0" destOrd="0" parTransId="{E801BC87-8898-8A41-B6CF-7768CE0C9F50}" sibTransId="{6A651EDD-C716-214A-8F76-B36643544C0B}"/>
    <dgm:cxn modelId="{F3A4116C-D1BB-4EC5-A0B0-A2AD97B0981E}" type="presParOf" srcId="{5C44E3DA-7AE2-41F7-8300-B866D059D35C}" destId="{A440633F-6BA2-461D-A4BC-443212DD9E50}" srcOrd="0" destOrd="0" presId="urn:microsoft.com/office/officeart/2005/8/layout/chevron2"/>
    <dgm:cxn modelId="{C3FCF904-0430-4EA3-901F-68B3509EB58E}" type="presParOf" srcId="{A440633F-6BA2-461D-A4BC-443212DD9E50}" destId="{2DE6661D-D477-474F-88BC-BE908AD90202}" srcOrd="0" destOrd="0" presId="urn:microsoft.com/office/officeart/2005/8/layout/chevron2"/>
    <dgm:cxn modelId="{B4BB238F-1DFC-4FBD-AD37-E51BF849639E}" type="presParOf" srcId="{A440633F-6BA2-461D-A4BC-443212DD9E50}" destId="{AF7A556C-6232-4D91-B0B6-8F78431FB1CA}" srcOrd="1" destOrd="0" presId="urn:microsoft.com/office/officeart/2005/8/layout/chevron2"/>
    <dgm:cxn modelId="{09D723A2-8D09-4D7B-A4F0-89473BAEE236}" type="presParOf" srcId="{5C44E3DA-7AE2-41F7-8300-B866D059D35C}" destId="{6A02CFE5-6716-4DAB-8B3A-862459B4F0FA}" srcOrd="1" destOrd="0" presId="urn:microsoft.com/office/officeart/2005/8/layout/chevron2"/>
    <dgm:cxn modelId="{3646AFE9-BFFD-4426-978B-34F82EC73338}" type="presParOf" srcId="{5C44E3DA-7AE2-41F7-8300-B866D059D35C}" destId="{0C0BB924-574D-494D-AB3B-D316B693D36F}" srcOrd="2" destOrd="0" presId="urn:microsoft.com/office/officeart/2005/8/layout/chevron2"/>
    <dgm:cxn modelId="{10043DAD-7775-4A8D-824B-62BB02C39DAB}" type="presParOf" srcId="{0C0BB924-574D-494D-AB3B-D316B693D36F}" destId="{A6B07AD3-D15B-4E83-BCCB-72623242677A}" srcOrd="0" destOrd="0" presId="urn:microsoft.com/office/officeart/2005/8/layout/chevron2"/>
    <dgm:cxn modelId="{FFF9D9A0-F226-4CCA-AEE8-7F468873853B}" type="presParOf" srcId="{0C0BB924-574D-494D-AB3B-D316B693D36F}" destId="{045E573A-1BFB-4FDA-B8BD-5A9C7451BA4D}" srcOrd="1" destOrd="0" presId="urn:microsoft.com/office/officeart/2005/8/layout/chevron2"/>
    <dgm:cxn modelId="{3747D17F-A2D9-461D-B695-03C5A13CACEC}" type="presParOf" srcId="{5C44E3DA-7AE2-41F7-8300-B866D059D35C}" destId="{B921A0BF-A14A-4DBA-9036-656F0982438D}" srcOrd="3" destOrd="0" presId="urn:microsoft.com/office/officeart/2005/8/layout/chevron2"/>
    <dgm:cxn modelId="{C35B8783-F353-4F6E-8D20-7A0C921D5F7C}" type="presParOf" srcId="{5C44E3DA-7AE2-41F7-8300-B866D059D35C}" destId="{D703064B-DFAE-4C41-B9E7-217ECDE93EF4}" srcOrd="4" destOrd="0" presId="urn:microsoft.com/office/officeart/2005/8/layout/chevron2"/>
    <dgm:cxn modelId="{4B3AEE94-8A51-4E9A-BBA0-94A18E3A53A0}" type="presParOf" srcId="{D703064B-DFAE-4C41-B9E7-217ECDE93EF4}" destId="{CBDD687E-BC95-471B-9234-EBA3A389543F}" srcOrd="0" destOrd="0" presId="urn:microsoft.com/office/officeart/2005/8/layout/chevron2"/>
    <dgm:cxn modelId="{6219C5A7-F520-494A-95C7-BA4C602A4F98}" type="presParOf" srcId="{D703064B-DFAE-4C41-B9E7-217ECDE93EF4}" destId="{14B47E76-6E67-466D-85C3-8DAD6F54E281}" srcOrd="1" destOrd="0" presId="urn:microsoft.com/office/officeart/2005/8/layout/chevron2"/>
    <dgm:cxn modelId="{8E2850BE-2EEF-4B67-9165-B2C6C5971BA8}" type="presParOf" srcId="{5C44E3DA-7AE2-41F7-8300-B866D059D35C}" destId="{2D867F6F-9D69-42A3-BD4B-B59B73CC9DD8}" srcOrd="5" destOrd="0" presId="urn:microsoft.com/office/officeart/2005/8/layout/chevron2"/>
    <dgm:cxn modelId="{94C59844-498F-48DF-A4D0-A8A977A5D51F}" type="presParOf" srcId="{5C44E3DA-7AE2-41F7-8300-B866D059D35C}" destId="{CFFFBC15-426D-49C8-9A04-B7FCB87A5117}" srcOrd="6" destOrd="0" presId="urn:microsoft.com/office/officeart/2005/8/layout/chevron2"/>
    <dgm:cxn modelId="{1C6DA3D8-6281-4267-ACCE-0D487C5236F4}" type="presParOf" srcId="{CFFFBC15-426D-49C8-9A04-B7FCB87A5117}" destId="{82C470BD-4B4C-47A5-AFC4-452FBEE90CC6}" srcOrd="0" destOrd="0" presId="urn:microsoft.com/office/officeart/2005/8/layout/chevron2"/>
    <dgm:cxn modelId="{2434B8DA-0106-441A-A110-2400D4F2ED07}" type="presParOf" srcId="{CFFFBC15-426D-49C8-9A04-B7FCB87A5117}" destId="{E64735D3-513F-45B2-B626-BE6D6250F06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52A5A-4DF6-8844-9DF5-97E1A6ACF8D4}">
      <dsp:nvSpPr>
        <dsp:cNvPr id="0" name=""/>
        <dsp:cNvSpPr/>
      </dsp:nvSpPr>
      <dsp:spPr>
        <a:xfrm rot="5400000">
          <a:off x="-258329" y="260654"/>
          <a:ext cx="1722199" cy="12055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Step 1 </a:t>
          </a:r>
          <a:endParaRPr lang="en-GB" sz="2800" kern="1200" dirty="0"/>
        </a:p>
      </dsp:txBody>
      <dsp:txXfrm rot="-5400000">
        <a:off x="2" y="605094"/>
        <a:ext cx="1205539" cy="516660"/>
      </dsp:txXfrm>
    </dsp:sp>
    <dsp:sp modelId="{F129D4B7-2224-064F-A54E-D9048AE50207}">
      <dsp:nvSpPr>
        <dsp:cNvPr id="0" name=""/>
        <dsp:cNvSpPr/>
      </dsp:nvSpPr>
      <dsp:spPr>
        <a:xfrm rot="5400000">
          <a:off x="2456966" y="-1173977"/>
          <a:ext cx="1119429" cy="36222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Farmers wanting to produce organically, and sell their surplus to a local market where there is consumer demand for organic produce, get together to form a PGS group.</a:t>
          </a:r>
          <a:endParaRPr lang="en-GB" sz="1300" kern="1200" dirty="0"/>
        </a:p>
      </dsp:txBody>
      <dsp:txXfrm rot="-5400000">
        <a:off x="1205539" y="132096"/>
        <a:ext cx="3567638" cy="1010137"/>
      </dsp:txXfrm>
    </dsp:sp>
    <dsp:sp modelId="{347F2D4E-4730-5B4E-969B-2301837C20AA}">
      <dsp:nvSpPr>
        <dsp:cNvPr id="0" name=""/>
        <dsp:cNvSpPr/>
      </dsp:nvSpPr>
      <dsp:spPr>
        <a:xfrm rot="5400000">
          <a:off x="-258329" y="1790082"/>
          <a:ext cx="1722199" cy="12055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a:t>Step 2</a:t>
          </a:r>
          <a:endParaRPr lang="en-GB" sz="2800" kern="1200" dirty="0"/>
        </a:p>
      </dsp:txBody>
      <dsp:txXfrm rot="-5400000">
        <a:off x="2" y="2134522"/>
        <a:ext cx="1205539" cy="516660"/>
      </dsp:txXfrm>
    </dsp:sp>
    <dsp:sp modelId="{1DC010D6-DBE6-9442-BF70-69C628C81EDD}">
      <dsp:nvSpPr>
        <dsp:cNvPr id="0" name=""/>
        <dsp:cNvSpPr/>
      </dsp:nvSpPr>
      <dsp:spPr>
        <a:xfrm rot="5400000">
          <a:off x="2456966" y="280324"/>
          <a:ext cx="1119429" cy="36222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The PGS group agrees on their operational procedures and the standard against which farmers are assessed. The members sign pledges and formally establish themselves during a general meeting</a:t>
          </a:r>
          <a:endParaRPr lang="en-GB" sz="1300" kern="1200" dirty="0"/>
        </a:p>
      </dsp:txBody>
      <dsp:txXfrm rot="-5400000">
        <a:off x="1205539" y="1586397"/>
        <a:ext cx="3567638" cy="1010137"/>
      </dsp:txXfrm>
    </dsp:sp>
    <dsp:sp modelId="{57AA1F33-93B7-6641-BEC8-2E83890EB68A}">
      <dsp:nvSpPr>
        <dsp:cNvPr id="0" name=""/>
        <dsp:cNvSpPr/>
      </dsp:nvSpPr>
      <dsp:spPr>
        <a:xfrm rot="5400000">
          <a:off x="-258329" y="3319509"/>
          <a:ext cx="1722199" cy="120553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a:t>Step 3</a:t>
          </a:r>
          <a:endParaRPr lang="en-GB" sz="2800" kern="1200" dirty="0"/>
        </a:p>
      </dsp:txBody>
      <dsp:txXfrm rot="-5400000">
        <a:off x="2" y="3663949"/>
        <a:ext cx="1205539" cy="516660"/>
      </dsp:txXfrm>
    </dsp:sp>
    <dsp:sp modelId="{7D56759D-2875-2B4A-A764-896AFCA5285C}">
      <dsp:nvSpPr>
        <dsp:cNvPr id="0" name=""/>
        <dsp:cNvSpPr/>
      </dsp:nvSpPr>
      <dsp:spPr>
        <a:xfrm rot="5400000">
          <a:off x="2456966" y="1809752"/>
          <a:ext cx="1119429" cy="36222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The group conducts farm visits, and if approved, issues certificates to its farmer members in the relevant category and farmers may label their products accordingly</a:t>
          </a:r>
          <a:endParaRPr lang="en-GB" sz="1300" kern="1200" dirty="0"/>
        </a:p>
        <a:p>
          <a:pPr marL="114300" lvl="1" indent="-114300" algn="l" defTabSz="577850">
            <a:lnSpc>
              <a:spcPct val="90000"/>
            </a:lnSpc>
            <a:spcBef>
              <a:spcPct val="0"/>
            </a:spcBef>
            <a:spcAft>
              <a:spcPct val="15000"/>
            </a:spcAft>
            <a:buChar char="•"/>
          </a:pPr>
          <a:r>
            <a:rPr lang="en-GB" sz="1300" kern="1200"/>
            <a:t>=&gt;</a:t>
          </a:r>
          <a:r>
            <a:rPr lang="en-US" sz="1300" kern="1200"/>
            <a:t>use of two seals </a:t>
          </a:r>
          <a:endParaRPr lang="en-GB" sz="1300" kern="1200" dirty="0"/>
        </a:p>
      </dsp:txBody>
      <dsp:txXfrm rot="-5400000">
        <a:off x="1205539" y="3115825"/>
        <a:ext cx="3567638" cy="1010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6661D-D477-474F-88BC-BE908AD90202}">
      <dsp:nvSpPr>
        <dsp:cNvPr id="0" name=""/>
        <dsp:cNvSpPr/>
      </dsp:nvSpPr>
      <dsp:spPr>
        <a:xfrm rot="5400000">
          <a:off x="-157399" y="158795"/>
          <a:ext cx="1049328" cy="7345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defRPr b="1"/>
          </a:pPr>
          <a:r>
            <a:rPr lang="en-US" sz="1000" kern="1200"/>
            <a:t>Step 4 </a:t>
          </a:r>
          <a:endParaRPr lang="en-GB" sz="1000" kern="1200"/>
        </a:p>
      </dsp:txBody>
      <dsp:txXfrm rot="-5400000">
        <a:off x="1" y="368661"/>
        <a:ext cx="734529" cy="314799"/>
      </dsp:txXfrm>
    </dsp:sp>
    <dsp:sp modelId="{AF7A556C-6232-4D91-B0B6-8F78431FB1CA}">
      <dsp:nvSpPr>
        <dsp:cNvPr id="0" name=""/>
        <dsp:cNvSpPr/>
      </dsp:nvSpPr>
      <dsp:spPr>
        <a:xfrm rot="5400000">
          <a:off x="2298133" y="-1561123"/>
          <a:ext cx="682063" cy="38092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After18 months, interested PGS groups can apply to SAOSO and PGS SA for approval to use the SAOSO “PGS Endorsed” organic logo. in line with the requirements of Appendix 9 of the SAOSO Standard</a:t>
          </a:r>
          <a:endParaRPr lang="en-GB" sz="1000" kern="1200"/>
        </a:p>
      </dsp:txBody>
      <dsp:txXfrm rot="-5400000">
        <a:off x="734530" y="35776"/>
        <a:ext cx="3775974" cy="615471"/>
      </dsp:txXfrm>
    </dsp:sp>
    <dsp:sp modelId="{A6B07AD3-D15B-4E83-BCCB-72623242677A}">
      <dsp:nvSpPr>
        <dsp:cNvPr id="0" name=""/>
        <dsp:cNvSpPr/>
      </dsp:nvSpPr>
      <dsp:spPr>
        <a:xfrm rot="5400000">
          <a:off x="-157399" y="1058247"/>
          <a:ext cx="1049328" cy="734529"/>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defRPr b="1"/>
          </a:pPr>
          <a:r>
            <a:rPr lang="en-GB" sz="1000" kern="1200"/>
            <a:t>Step 5</a:t>
          </a:r>
        </a:p>
      </dsp:txBody>
      <dsp:txXfrm rot="-5400000">
        <a:off x="1" y="1268113"/>
        <a:ext cx="734529" cy="314799"/>
      </dsp:txXfrm>
    </dsp:sp>
    <dsp:sp modelId="{045E573A-1BFB-4FDA-B8BD-5A9C7451BA4D}">
      <dsp:nvSpPr>
        <dsp:cNvPr id="0" name=""/>
        <dsp:cNvSpPr/>
      </dsp:nvSpPr>
      <dsp:spPr>
        <a:xfrm rot="5400000">
          <a:off x="2298133" y="-662754"/>
          <a:ext cx="682063" cy="3809270"/>
        </a:xfrm>
        <a:prstGeom prst="round2SameRect">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If approved by PGS SA the PGS group will be entitled to determine which of their farmers qualify for the use of the SAOSO “PGS Endorsed” logo – </a:t>
          </a:r>
          <a:r>
            <a:rPr lang="en-US" sz="1000" kern="1200" dirty="0">
              <a:solidFill>
                <a:schemeClr val="accent4">
                  <a:lumMod val="75000"/>
                </a:schemeClr>
              </a:solidFill>
            </a:rPr>
            <a:t>Mature PGS Supply chain and tracible = </a:t>
          </a:r>
          <a:r>
            <a:rPr lang="en-US" sz="1000" kern="1200" dirty="0" err="1">
              <a:solidFill>
                <a:schemeClr val="accent4">
                  <a:lumMod val="75000"/>
                </a:schemeClr>
              </a:solidFill>
            </a:rPr>
            <a:t>Agro</a:t>
          </a:r>
          <a:r>
            <a:rPr lang="en-US" sz="1000" kern="1200" dirty="0">
              <a:solidFill>
                <a:schemeClr val="accent4">
                  <a:lumMod val="75000"/>
                </a:schemeClr>
              </a:solidFill>
            </a:rPr>
            <a:t> Processing potential </a:t>
          </a:r>
          <a:endParaRPr lang="en-GB" sz="1000" kern="1200" dirty="0">
            <a:solidFill>
              <a:schemeClr val="accent4">
                <a:lumMod val="75000"/>
              </a:schemeClr>
            </a:solidFill>
          </a:endParaRPr>
        </a:p>
      </dsp:txBody>
      <dsp:txXfrm rot="-5400000">
        <a:off x="734530" y="934145"/>
        <a:ext cx="3775974" cy="615471"/>
      </dsp:txXfrm>
    </dsp:sp>
    <dsp:sp modelId="{CBDD687E-BC95-471B-9234-EBA3A389543F}">
      <dsp:nvSpPr>
        <dsp:cNvPr id="0" name=""/>
        <dsp:cNvSpPr/>
      </dsp:nvSpPr>
      <dsp:spPr>
        <a:xfrm rot="5400000">
          <a:off x="-157399" y="1957700"/>
          <a:ext cx="1049328" cy="7345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defRPr b="1"/>
          </a:pPr>
          <a:r>
            <a:rPr lang="en-GB" sz="1000" kern="1200"/>
            <a:t>Step 6</a:t>
          </a:r>
        </a:p>
      </dsp:txBody>
      <dsp:txXfrm rot="-5400000">
        <a:off x="1" y="2167566"/>
        <a:ext cx="734529" cy="314799"/>
      </dsp:txXfrm>
    </dsp:sp>
    <dsp:sp modelId="{14B47E76-6E67-466D-85C3-8DAD6F54E281}">
      <dsp:nvSpPr>
        <dsp:cNvPr id="0" name=""/>
        <dsp:cNvSpPr/>
      </dsp:nvSpPr>
      <dsp:spPr>
        <a:xfrm rot="5400000">
          <a:off x="2298133" y="236697"/>
          <a:ext cx="682063" cy="38092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a:t>Any farmer who has been issued with the SAOSO “PGS Endorsed” logo and who wishes to be certified organic by a third party, would at this stage be considered as “ready” for third party certification.</a:t>
          </a:r>
          <a:endParaRPr lang="en-GB" sz="1000" kern="1200"/>
        </a:p>
      </dsp:txBody>
      <dsp:txXfrm rot="-5400000">
        <a:off x="734530" y="1833596"/>
        <a:ext cx="3775974" cy="615471"/>
      </dsp:txXfrm>
    </dsp:sp>
    <dsp:sp modelId="{82C470BD-4B4C-47A5-AFC4-452FBEE90CC6}">
      <dsp:nvSpPr>
        <dsp:cNvPr id="0" name=""/>
        <dsp:cNvSpPr/>
      </dsp:nvSpPr>
      <dsp:spPr>
        <a:xfrm rot="5400000">
          <a:off x="-157399" y="2857153"/>
          <a:ext cx="1049328" cy="7345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defRPr b="1"/>
          </a:pPr>
          <a:r>
            <a:rPr lang="en-US" sz="1000" kern="1200"/>
            <a:t>Direct Third-Party </a:t>
          </a:r>
        </a:p>
      </dsp:txBody>
      <dsp:txXfrm rot="-5400000">
        <a:off x="1" y="3067019"/>
        <a:ext cx="734529" cy="314799"/>
      </dsp:txXfrm>
    </dsp:sp>
    <dsp:sp modelId="{E64735D3-513F-45B2-B626-BE6D6250F063}">
      <dsp:nvSpPr>
        <dsp:cNvPr id="0" name=""/>
        <dsp:cNvSpPr/>
      </dsp:nvSpPr>
      <dsp:spPr>
        <a:xfrm rot="5400000">
          <a:off x="2298133" y="1136150"/>
          <a:ext cx="682063" cy="38092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Option for organic farmer of part of PGS to be certified to the SAOSO logo through a certifying body</a:t>
          </a:r>
        </a:p>
      </dsp:txBody>
      <dsp:txXfrm rot="-5400000">
        <a:off x="734530" y="2733049"/>
        <a:ext cx="3775974" cy="6154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120E0-A6ED-486D-A5CE-CC29927197BD}" type="datetimeFigureOut">
              <a:rPr lang="en-ZA" smtClean="0"/>
              <a:t>2023/07/25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830AA-A923-480D-A9CD-0E5BD6C524EE}" type="slidenum">
              <a:rPr lang="en-ZA" smtClean="0"/>
              <a:t>‹#›</a:t>
            </a:fld>
            <a:endParaRPr lang="en-ZA"/>
          </a:p>
        </p:txBody>
      </p:sp>
    </p:spTree>
    <p:extLst>
      <p:ext uri="{BB962C8B-B14F-4D97-AF65-F5344CB8AC3E}">
        <p14:creationId xmlns:p14="http://schemas.microsoft.com/office/powerpoint/2010/main" val="408695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b="1" dirty="0"/>
              <a:t>• [PGS Note] </a:t>
            </a:r>
            <a:r>
              <a:rPr lang="en-US" dirty="0"/>
              <a:t>Just for information for those who are not engaged in organic agriculture every day, PGS stands for ‘participatory guarantee systems’. </a:t>
            </a:r>
            <a:r>
              <a:rPr lang="en-US" dirty="0" err="1"/>
              <a:t>PGSs</a:t>
            </a:r>
            <a:r>
              <a:rPr lang="en-US" dirty="0"/>
              <a:t> are locally focused quality assurance systems. They certify producers based on the active participation of local stakeholders and are built on a foundation of trust, social networks and knowledge exchange. PGS is gaining traction worldwide as an accessible and appropriate model for smallholder organic farmers seeking local markets. The South African Organic Sector Organisation (</a:t>
            </a:r>
            <a:r>
              <a:rPr lang="en-US" dirty="0" err="1"/>
              <a:t>SAOSO</a:t>
            </a:r>
            <a:r>
              <a:rPr lang="en-US" dirty="0"/>
              <a:t>) in collaboration with Participatory Guarantee System (PGS) South Africa (SA) has launched South Africa’s first Ecological Organic Agriculture Pollinator programme. This programme is training 20 people to set up </a:t>
            </a:r>
            <a:r>
              <a:rPr lang="en-US" dirty="0" err="1"/>
              <a:t>PGSs</a:t>
            </a:r>
            <a:r>
              <a:rPr lang="en-US" dirty="0"/>
              <a:t> throughout South Africa that will help build more connected local food systems, provide organic assurance for consumers and support organic growers in sharing knowledge. </a:t>
            </a:r>
            <a:r>
              <a:rPr lang="en-US" b="1" dirty="0"/>
              <a:t>Pollinator Programme (South Africa): </a:t>
            </a:r>
            <a:r>
              <a:rPr lang="en-US" dirty="0"/>
              <a:t>The development and delivery of module 1 of the PGS pollinator programme took place in January and February 2021 as online training. The establishment of PGS groups has begun and farm visits have taken place. The second training module is scheduled to take place in 2021. The Pollinator Programme has attracted good media coverage in South Africa, profiled in leading print and online newspapers and PGS SA has managed to secure a regular column in the online Green Times newspaper. This coverage has resulted in about 1 000 enquiries a month through the website</a:t>
            </a:r>
          </a:p>
          <a:p>
            <a:pPr marL="0" lvl="0" indent="0" algn="l" rtl="0">
              <a:spcBef>
                <a:spcPts val="0"/>
              </a:spcBef>
              <a:spcAft>
                <a:spcPts val="0"/>
              </a:spcAft>
              <a:buNone/>
            </a:pPr>
            <a:r>
              <a:rPr lang="en-US" dirty="0"/>
              <a:t>On completion of training, the Pollinators will continue to support the activities and growth of the newly created PGS group providing ongoing extension support to organic farmers. Municipalities will be approached to provide further support to PGS groups as these groups can play an important part in local economic development.. •</a:t>
            </a:r>
          </a:p>
        </p:txBody>
      </p:sp>
      <p:sp>
        <p:nvSpPr>
          <p:cNvPr id="460" name="Google Shape;4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70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Brett</a:t>
            </a:r>
          </a:p>
          <a:p>
            <a:r>
              <a:rPr lang="en-ZA" dirty="0"/>
              <a:t>So</a:t>
            </a:r>
            <a:r>
              <a:rPr lang="en-ZA" baseline="0" dirty="0"/>
              <a:t> how does</a:t>
            </a:r>
            <a:r>
              <a:rPr lang="en-ZA" dirty="0"/>
              <a:t> PGS work?   Talk to the graphic</a:t>
            </a:r>
          </a:p>
          <a:p>
            <a:r>
              <a:rPr lang="en-ZA" dirty="0"/>
              <a:t>PGSSA – </a:t>
            </a:r>
          </a:p>
          <a:p>
            <a:r>
              <a:rPr lang="en-ZA" dirty="0"/>
              <a:t>- Support PGS groups decisions</a:t>
            </a:r>
            <a:r>
              <a:rPr lang="en-ZA" baseline="0" dirty="0"/>
              <a:t> on standards and procedures</a:t>
            </a:r>
          </a:p>
          <a:p>
            <a:pPr marL="171450" indent="-171450">
              <a:buFontTx/>
              <a:buChar char="-"/>
            </a:pPr>
            <a:r>
              <a:rPr lang="en-ZA" baseline="0" dirty="0"/>
              <a:t>Oversite on assessment decisions</a:t>
            </a:r>
          </a:p>
          <a:p>
            <a:pPr marL="171450" indent="-171450">
              <a:buFontTx/>
              <a:buChar char="-"/>
            </a:pPr>
            <a:r>
              <a:rPr lang="en-ZA" baseline="0" dirty="0"/>
              <a:t>Approval of the groups</a:t>
            </a:r>
          </a:p>
          <a:p>
            <a:pPr marL="171450" indent="-171450">
              <a:buFontTx/>
              <a:buChar char="-"/>
            </a:pPr>
            <a:r>
              <a:rPr lang="en-ZA" baseline="0" dirty="0"/>
              <a:t>(Maintenance of central documentation – to follow )</a:t>
            </a:r>
          </a:p>
          <a:p>
            <a:pPr marL="171450" indent="-171450">
              <a:buFontTx/>
              <a:buChar char="-"/>
            </a:pPr>
            <a:r>
              <a:rPr lang="en-ZA" baseline="0" dirty="0"/>
              <a:t>Logo management</a:t>
            </a:r>
          </a:p>
          <a:p>
            <a:pPr marL="171450" indent="-171450">
              <a:buFontTx/>
              <a:buChar char="-"/>
            </a:pPr>
            <a:r>
              <a:rPr lang="en-ZA" baseline="0" dirty="0"/>
              <a:t>External relations</a:t>
            </a:r>
            <a:endParaRPr lang="en-ZA" dirty="0"/>
          </a:p>
          <a:p>
            <a:endParaRPr lang="en-ZA"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AC83BD0-E4F4-4559-BBEF-B9939C6D998C}" type="slidenum">
              <a:rPr lang="en-ZA" smtClean="0"/>
              <a:t>6</a:t>
            </a:fld>
            <a:endParaRPr lang="en-ZA" dirty="0"/>
          </a:p>
        </p:txBody>
      </p:sp>
    </p:spTree>
    <p:extLst>
      <p:ext uri="{BB962C8B-B14F-4D97-AF65-F5344CB8AC3E}">
        <p14:creationId xmlns:p14="http://schemas.microsoft.com/office/powerpoint/2010/main" val="356379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sasha</a:t>
            </a:r>
            <a:endParaRPr lang="en-US" dirty="0"/>
          </a:p>
        </p:txBody>
      </p:sp>
      <p:sp>
        <p:nvSpPr>
          <p:cNvPr id="4" name="Slide Number Placeholder 3"/>
          <p:cNvSpPr>
            <a:spLocks noGrp="1"/>
          </p:cNvSpPr>
          <p:nvPr>
            <p:ph type="sldNum" sz="quarter" idx="5"/>
          </p:nvPr>
        </p:nvSpPr>
        <p:spPr/>
        <p:txBody>
          <a:bodyPr/>
          <a:lstStyle/>
          <a:p>
            <a:fld id="{ACAAA8A7-C486-E04E-A931-C809AD3B582A}" type="slidenum">
              <a:rPr lang="en-US" smtClean="0"/>
              <a:t>9</a:t>
            </a:fld>
            <a:endParaRPr lang="en-US"/>
          </a:p>
        </p:txBody>
      </p:sp>
    </p:spTree>
    <p:extLst>
      <p:ext uri="{BB962C8B-B14F-4D97-AF65-F5344CB8AC3E}">
        <p14:creationId xmlns:p14="http://schemas.microsoft.com/office/powerpoint/2010/main" val="40010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sasha</a:t>
            </a:r>
            <a:endParaRPr lang="en-US" dirty="0"/>
          </a:p>
        </p:txBody>
      </p:sp>
      <p:sp>
        <p:nvSpPr>
          <p:cNvPr id="4" name="Slide Number Placeholder 3"/>
          <p:cNvSpPr>
            <a:spLocks noGrp="1"/>
          </p:cNvSpPr>
          <p:nvPr>
            <p:ph type="sldNum" sz="quarter" idx="5"/>
          </p:nvPr>
        </p:nvSpPr>
        <p:spPr/>
        <p:txBody>
          <a:bodyPr/>
          <a:lstStyle/>
          <a:p>
            <a:fld id="{ACAAA8A7-C486-E04E-A931-C809AD3B582A}" type="slidenum">
              <a:rPr lang="en-US" smtClean="0"/>
              <a:t>10</a:t>
            </a:fld>
            <a:endParaRPr lang="en-US"/>
          </a:p>
        </p:txBody>
      </p:sp>
    </p:spTree>
    <p:extLst>
      <p:ext uri="{BB962C8B-B14F-4D97-AF65-F5344CB8AC3E}">
        <p14:creationId xmlns:p14="http://schemas.microsoft.com/office/powerpoint/2010/main" val="319263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47452E8-9A5D-413C-B14C-55D1108F9004}" type="slidenum">
              <a:rPr lang="en-ZA" smtClean="0"/>
              <a:t>14</a:t>
            </a:fld>
            <a:endParaRPr lang="en-ZA"/>
          </a:p>
        </p:txBody>
      </p:sp>
    </p:spTree>
    <p:extLst>
      <p:ext uri="{BB962C8B-B14F-4D97-AF65-F5344CB8AC3E}">
        <p14:creationId xmlns:p14="http://schemas.microsoft.com/office/powerpoint/2010/main" val="28678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F6B7-9D4F-B4B7-22CA-0A487E8338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4EDC9A4-FB53-EF04-DB1A-070802CF6F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7B42496-8D5D-7A45-C8B8-6C38C20876F2}"/>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5" name="Footer Placeholder 4">
            <a:extLst>
              <a:ext uri="{FF2B5EF4-FFF2-40B4-BE49-F238E27FC236}">
                <a16:creationId xmlns:a16="http://schemas.microsoft.com/office/drawing/2014/main" id="{32F729AA-7D33-615A-B963-5CB108CFF89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049DD2-623F-8697-24D0-E2F8220C14C4}"/>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176656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B17B-DAD3-A217-912B-61B5F37750E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B0B856-0CE4-516A-9FC7-94DA7CE97E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354AA64-9C5C-3BAE-B959-98C6FC125C9D}"/>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5" name="Footer Placeholder 4">
            <a:extLst>
              <a:ext uri="{FF2B5EF4-FFF2-40B4-BE49-F238E27FC236}">
                <a16:creationId xmlns:a16="http://schemas.microsoft.com/office/drawing/2014/main" id="{C597FB93-D90F-604E-0A17-904FA996639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6D21FB3-3058-B504-5CC7-007558A37F63}"/>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1737119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BED785-AE9A-26DB-0AA4-F3A1211B50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E9C2A14-2956-E507-1952-6EFA1CEC94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CC64F8A-02AA-C0A5-6621-2F3DA7B57D78}"/>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5" name="Footer Placeholder 4">
            <a:extLst>
              <a:ext uri="{FF2B5EF4-FFF2-40B4-BE49-F238E27FC236}">
                <a16:creationId xmlns:a16="http://schemas.microsoft.com/office/drawing/2014/main" id="{129153E9-9F39-9165-7D65-2E977C9EDAF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C74389B-8CD7-169A-31BB-5B2197F68CBF}"/>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2168792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52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lt1"/>
        </a:solidFill>
        <a:effectLst/>
      </p:bgPr>
    </p:bg>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alibri"/>
              <a:buNone/>
              <a:defRPr sz="5000" b="1">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title="Decorative"/>
          <p:cNvSpPr>
            <a:spLocks noGrp="1"/>
          </p:cNvSpPr>
          <p:nvPr>
            <p:ph type="pic" idx="2"/>
          </p:nvPr>
        </p:nvSpPr>
        <p:spPr>
          <a:xfrm>
            <a:off x="8634413" y="812800"/>
            <a:ext cx="3557587" cy="5232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4" name="Google Shape;24;p10"/>
          <p:cNvSpPr txBox="1">
            <a:spLocks noGrp="1"/>
          </p:cNvSpPr>
          <p:nvPr>
            <p:ph type="body" idx="1"/>
          </p:nvPr>
        </p:nvSpPr>
        <p:spPr>
          <a:xfrm>
            <a:off x="4155313" y="87971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0"/>
          <p:cNvSpPr txBox="1">
            <a:spLocks noGrp="1"/>
          </p:cNvSpPr>
          <p:nvPr>
            <p:ph type="body" idx="3"/>
          </p:nvPr>
        </p:nvSpPr>
        <p:spPr>
          <a:xfrm>
            <a:off x="4155313" y="195615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0"/>
          <p:cNvSpPr txBox="1">
            <a:spLocks noGrp="1"/>
          </p:cNvSpPr>
          <p:nvPr>
            <p:ph type="body" idx="4"/>
          </p:nvPr>
        </p:nvSpPr>
        <p:spPr>
          <a:xfrm>
            <a:off x="4155313" y="303260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body" idx="5"/>
          </p:nvPr>
        </p:nvSpPr>
        <p:spPr>
          <a:xfrm>
            <a:off x="4155313" y="410904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body" idx="6"/>
          </p:nvPr>
        </p:nvSpPr>
        <p:spPr>
          <a:xfrm>
            <a:off x="4155313" y="518549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 name="Google Shape;29;p10" title="Decorative"/>
          <p:cNvCxnSpPr/>
          <p:nvPr/>
        </p:nvCxnSpPr>
        <p:spPr>
          <a:xfrm>
            <a:off x="1791782" y="3899540"/>
            <a:ext cx="0" cy="1930310"/>
          </a:xfrm>
          <a:prstGeom prst="straightConnector1">
            <a:avLst/>
          </a:prstGeom>
          <a:noFill/>
          <a:ln w="76200" cap="flat" cmpd="sng">
            <a:solidFill>
              <a:schemeClr val="accent1">
                <a:alpha val="96862"/>
              </a:schemeClr>
            </a:solidFill>
            <a:prstDash val="solid"/>
            <a:miter lim="400000"/>
            <a:headEnd type="none" w="sm" len="sm"/>
            <a:tailEnd type="none" w="sm" len="sm"/>
          </a:ln>
        </p:spPr>
      </p:cxnSp>
    </p:spTree>
    <p:extLst>
      <p:ext uri="{BB962C8B-B14F-4D97-AF65-F5344CB8AC3E}">
        <p14:creationId xmlns:p14="http://schemas.microsoft.com/office/powerpoint/2010/main" val="13452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A9B8-3783-ADD6-E48B-AD09BF38782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C55039B-2321-1421-4E6D-F68B402560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572139-DADB-3D81-549F-10F2F49D6A01}"/>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5" name="Footer Placeholder 4">
            <a:extLst>
              <a:ext uri="{FF2B5EF4-FFF2-40B4-BE49-F238E27FC236}">
                <a16:creationId xmlns:a16="http://schemas.microsoft.com/office/drawing/2014/main" id="{0A02A84C-EA93-1871-CE59-4FD3AEC39A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A17ED3A-1DBC-DB22-A05E-90A181FFCBBA}"/>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248881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4CE26-D120-59A9-F9AA-B872DA10A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7220FC38-4008-F0FE-8AF0-47CD3021B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5B674F-1B60-DE46-AA5B-EA6EE508426D}"/>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5" name="Footer Placeholder 4">
            <a:extLst>
              <a:ext uri="{FF2B5EF4-FFF2-40B4-BE49-F238E27FC236}">
                <a16:creationId xmlns:a16="http://schemas.microsoft.com/office/drawing/2014/main" id="{822FC463-9421-E0E8-5273-28F49AD6744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398DD7-F9AC-0F69-340C-2E7B422C7243}"/>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139121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A58D-0CAD-107F-402C-2FEC049984E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3863CB5-77A6-0116-A8F6-60117E93E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14D4AAD-691F-57C8-DB3B-A03665BF7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BBEB064C-F0B2-7A8C-14B5-511DD9E52D4E}"/>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6" name="Footer Placeholder 5">
            <a:extLst>
              <a:ext uri="{FF2B5EF4-FFF2-40B4-BE49-F238E27FC236}">
                <a16:creationId xmlns:a16="http://schemas.microsoft.com/office/drawing/2014/main" id="{1AC11CEA-5403-2C5B-A69D-A671E86B80A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39CF995-9ADC-332F-E3A2-2052C14B7B5D}"/>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5776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AC40-5BA0-E823-195C-A1EF188B9A1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B70E462-F8AC-9C92-3245-BC4BF3873D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3BD789-58CF-6C8E-B24E-B0EAD934F4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453BEE4F-5D90-FC69-ECB6-C6F869B88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DADA08-14B6-484C-2170-7A39551597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8C37045B-1987-4E56-D92B-B09DB5F5DFEB}"/>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8" name="Footer Placeholder 7">
            <a:extLst>
              <a:ext uri="{FF2B5EF4-FFF2-40B4-BE49-F238E27FC236}">
                <a16:creationId xmlns:a16="http://schemas.microsoft.com/office/drawing/2014/main" id="{C5345480-8807-CBC6-229D-413E7935E6B9}"/>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1E3BD95-60B3-131C-C7E3-022C846535D7}"/>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421414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04D86-5A76-80A5-4332-FB901873626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941508E-6DE4-D010-4CBF-9F6B3147921A}"/>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4" name="Footer Placeholder 3">
            <a:extLst>
              <a:ext uri="{FF2B5EF4-FFF2-40B4-BE49-F238E27FC236}">
                <a16:creationId xmlns:a16="http://schemas.microsoft.com/office/drawing/2014/main" id="{AFD46F69-03E9-776B-2104-EC07AE8C3635}"/>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46DBE390-9471-1986-17BE-EFA2BCC09AB1}"/>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2288937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8229B3-57DF-86F4-92DC-9E0D4594C6BC}"/>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3" name="Footer Placeholder 2">
            <a:extLst>
              <a:ext uri="{FF2B5EF4-FFF2-40B4-BE49-F238E27FC236}">
                <a16:creationId xmlns:a16="http://schemas.microsoft.com/office/drawing/2014/main" id="{F6496232-CA87-14EF-F9AE-60BE7B2D298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5A14A941-5E70-9F44-2290-2B68ECBADCD6}"/>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2777440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C764-91A7-E043-DD24-1CD5ED354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3010563-5A33-A5F7-9649-D77A4AC8A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E2AB02CF-6B8F-A4B0-A8B7-9BC5293BB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C843A2-5A6C-3CC6-A321-DD3FCDDD860F}"/>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6" name="Footer Placeholder 5">
            <a:extLst>
              <a:ext uri="{FF2B5EF4-FFF2-40B4-BE49-F238E27FC236}">
                <a16:creationId xmlns:a16="http://schemas.microsoft.com/office/drawing/2014/main" id="{F74BA475-A203-1BAB-27F8-4C01293AD45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6A9C5BE-E618-E52A-8321-CD116E1D1F45}"/>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164113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B52D-5323-C031-DA3A-17425F597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0953C6E-B1CA-6011-6DBF-5C8E87EB37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AA15BE4-B759-DADE-C086-13442C9D7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78316-CF16-CDC2-014A-829ACAE950CE}"/>
              </a:ext>
            </a:extLst>
          </p:cNvPr>
          <p:cNvSpPr>
            <a:spLocks noGrp="1"/>
          </p:cNvSpPr>
          <p:nvPr>
            <p:ph type="dt" sz="half" idx="10"/>
          </p:nvPr>
        </p:nvSpPr>
        <p:spPr/>
        <p:txBody>
          <a:bodyPr/>
          <a:lstStyle/>
          <a:p>
            <a:fld id="{08FB6255-9A65-4F70-B906-7D2E462ACBEE}" type="datetimeFigureOut">
              <a:rPr lang="en-ZA" smtClean="0"/>
              <a:t>2023/07/25</a:t>
            </a:fld>
            <a:endParaRPr lang="en-ZA"/>
          </a:p>
        </p:txBody>
      </p:sp>
      <p:sp>
        <p:nvSpPr>
          <p:cNvPr id="6" name="Footer Placeholder 5">
            <a:extLst>
              <a:ext uri="{FF2B5EF4-FFF2-40B4-BE49-F238E27FC236}">
                <a16:creationId xmlns:a16="http://schemas.microsoft.com/office/drawing/2014/main" id="{0BF8D328-A4DA-48EE-5E90-8860F092D24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71437E6-0C1F-ECE6-AFAA-4EF1E64027FA}"/>
              </a:ext>
            </a:extLst>
          </p:cNvPr>
          <p:cNvSpPr>
            <a:spLocks noGrp="1"/>
          </p:cNvSpPr>
          <p:nvPr>
            <p:ph type="sldNum" sz="quarter" idx="12"/>
          </p:nvPr>
        </p:nvSpPr>
        <p:spPr/>
        <p:txBody>
          <a:bodyPr/>
          <a:lstStyle/>
          <a:p>
            <a:fld id="{51D1EC76-D963-44A1-96C4-49A45EDFB87A}" type="slidenum">
              <a:rPr lang="en-ZA" smtClean="0"/>
              <a:t>‹#›</a:t>
            </a:fld>
            <a:endParaRPr lang="en-ZA"/>
          </a:p>
        </p:txBody>
      </p:sp>
    </p:spTree>
    <p:extLst>
      <p:ext uri="{BB962C8B-B14F-4D97-AF65-F5344CB8AC3E}">
        <p14:creationId xmlns:p14="http://schemas.microsoft.com/office/powerpoint/2010/main" val="354775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D18BE-FF8C-1338-F2A1-AA8E5EF39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AEB4446-AE97-85A2-AC6A-51B5AB697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0A6F2E-84F4-3DDB-FE0B-07A1C627E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B6255-9A65-4F70-B906-7D2E462ACBEE}" type="datetimeFigureOut">
              <a:rPr lang="en-ZA" smtClean="0"/>
              <a:t>2023/07/25</a:t>
            </a:fld>
            <a:endParaRPr lang="en-ZA"/>
          </a:p>
        </p:txBody>
      </p:sp>
      <p:sp>
        <p:nvSpPr>
          <p:cNvPr id="5" name="Footer Placeholder 4">
            <a:extLst>
              <a:ext uri="{FF2B5EF4-FFF2-40B4-BE49-F238E27FC236}">
                <a16:creationId xmlns:a16="http://schemas.microsoft.com/office/drawing/2014/main" id="{69C07F07-DAF5-836A-C906-0D5AA3A46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65DB3CF-F30F-D835-B0A5-D539D66BB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1EC76-D963-44A1-96C4-49A45EDFB87A}" type="slidenum">
              <a:rPr lang="en-ZA" smtClean="0"/>
              <a:t>‹#›</a:t>
            </a:fld>
            <a:endParaRPr lang="en-ZA"/>
          </a:p>
        </p:txBody>
      </p:sp>
    </p:spTree>
    <p:extLst>
      <p:ext uri="{BB962C8B-B14F-4D97-AF65-F5344CB8AC3E}">
        <p14:creationId xmlns:p14="http://schemas.microsoft.com/office/powerpoint/2010/main" val="1883884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0.png"/><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2.png"/><Relationship Id="rId5" Type="http://schemas.openxmlformats.org/officeDocument/2006/relationships/diagramQuickStyle" Target="../diagrams/quickStyle2.xml"/><Relationship Id="rId10" Type="http://schemas.openxmlformats.org/officeDocument/2006/relationships/image" Target="../media/image1.png"/><Relationship Id="rId4" Type="http://schemas.openxmlformats.org/officeDocument/2006/relationships/diagramLayout" Target="../diagrams/layout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0">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E0AA10-37A8-D85A-AD41-4837B1CF059D}"/>
              </a:ext>
            </a:extLst>
          </p:cNvPr>
          <p:cNvSpPr>
            <a:spLocks noGrp="1"/>
          </p:cNvSpPr>
          <p:nvPr>
            <p:ph type="ctrTitle"/>
          </p:nvPr>
        </p:nvSpPr>
        <p:spPr>
          <a:xfrm>
            <a:off x="612648" y="433387"/>
            <a:ext cx="5032744" cy="3365646"/>
          </a:xfrm>
        </p:spPr>
        <p:txBody>
          <a:bodyPr>
            <a:normAutofit/>
          </a:bodyPr>
          <a:lstStyle/>
          <a:p>
            <a:pPr algn="l"/>
            <a:r>
              <a:rPr lang="en-US" sz="5600" dirty="0" err="1"/>
              <a:t>Agro</a:t>
            </a:r>
            <a:r>
              <a:rPr lang="en-US" sz="5600" dirty="0"/>
              <a:t> Processing in PGS -</a:t>
            </a:r>
            <a:br>
              <a:rPr lang="en-US" sz="5600" dirty="0"/>
            </a:br>
            <a:r>
              <a:rPr lang="en-US" sz="5600" dirty="0"/>
              <a:t>South Africa. </a:t>
            </a:r>
            <a:endParaRPr lang="en-ZA" sz="5600" dirty="0"/>
          </a:p>
        </p:txBody>
      </p:sp>
      <p:sp>
        <p:nvSpPr>
          <p:cNvPr id="3" name="Subtitle 2">
            <a:extLst>
              <a:ext uri="{FF2B5EF4-FFF2-40B4-BE49-F238E27FC236}">
                <a16:creationId xmlns:a16="http://schemas.microsoft.com/office/drawing/2014/main" id="{EB5B753F-0652-B931-B07F-BC238B77B26D}"/>
              </a:ext>
            </a:extLst>
          </p:cNvPr>
          <p:cNvSpPr>
            <a:spLocks noGrp="1"/>
          </p:cNvSpPr>
          <p:nvPr>
            <p:ph type="subTitle" idx="1"/>
          </p:nvPr>
        </p:nvSpPr>
        <p:spPr>
          <a:xfrm>
            <a:off x="612648" y="4264579"/>
            <a:ext cx="5032744" cy="538307"/>
          </a:xfrm>
        </p:spPr>
        <p:txBody>
          <a:bodyPr>
            <a:normAutofit/>
          </a:bodyPr>
          <a:lstStyle/>
          <a:p>
            <a:pPr algn="l"/>
            <a:r>
              <a:rPr lang="en-US" dirty="0"/>
              <a:t>Realities and challenges </a:t>
            </a:r>
            <a:endParaRPr lang="en-ZA" dirty="0"/>
          </a:p>
        </p:txBody>
      </p:sp>
      <p:pic>
        <p:nvPicPr>
          <p:cNvPr id="4" name="Picture 3">
            <a:extLst>
              <a:ext uri="{FF2B5EF4-FFF2-40B4-BE49-F238E27FC236}">
                <a16:creationId xmlns:a16="http://schemas.microsoft.com/office/drawing/2014/main" id="{88743DAE-3D2E-70ED-EEC4-80CD08E6E3B2}"/>
              </a:ext>
            </a:extLst>
          </p:cNvPr>
          <p:cNvPicPr>
            <a:picLocks noChangeAspect="1"/>
          </p:cNvPicPr>
          <p:nvPr/>
        </p:nvPicPr>
        <p:blipFill>
          <a:blip r:embed="rId2"/>
          <a:stretch>
            <a:fillRect/>
          </a:stretch>
        </p:blipFill>
        <p:spPr>
          <a:xfrm>
            <a:off x="7608413" y="1378004"/>
            <a:ext cx="3970939" cy="1419611"/>
          </a:xfrm>
          <a:prstGeom prst="rect">
            <a:avLst/>
          </a:prstGeom>
        </p:spPr>
      </p:pic>
      <p:sp>
        <p:nvSpPr>
          <p:cNvPr id="28"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6EB1DB-F8AE-C4F8-AA0E-CC9C9875ED3D}"/>
              </a:ext>
            </a:extLst>
          </p:cNvPr>
          <p:cNvPicPr>
            <a:picLocks noChangeAspect="1"/>
          </p:cNvPicPr>
          <p:nvPr/>
        </p:nvPicPr>
        <p:blipFill rotWithShape="1">
          <a:blip r:embed="rId3"/>
          <a:srcRect t="4781" r="7" b="7"/>
          <a:stretch/>
        </p:blipFill>
        <p:spPr>
          <a:xfrm>
            <a:off x="5656312" y="742295"/>
            <a:ext cx="1624291" cy="2055320"/>
          </a:xfrm>
          <a:prstGeom prst="rect">
            <a:avLst/>
          </a:prstGeom>
        </p:spPr>
      </p:pic>
      <p:sp>
        <p:nvSpPr>
          <p:cNvPr id="7" name="AutoShape 2">
            <a:extLst>
              <a:ext uri="{FF2B5EF4-FFF2-40B4-BE49-F238E27FC236}">
                <a16:creationId xmlns:a16="http://schemas.microsoft.com/office/drawing/2014/main" id="{41D52D42-898F-6184-FF9E-F42F49E6EB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1" name="Picture 10" descr="A group of people posing for a photo&#10;&#10;Description automatically generated">
            <a:extLst>
              <a:ext uri="{FF2B5EF4-FFF2-40B4-BE49-F238E27FC236}">
                <a16:creationId xmlns:a16="http://schemas.microsoft.com/office/drawing/2014/main" id="{E8E423BF-0B45-055F-7BA1-B4D8FF6D6F9C}"/>
              </a:ext>
            </a:extLst>
          </p:cNvPr>
          <p:cNvPicPr>
            <a:picLocks noChangeAspect="1"/>
          </p:cNvPicPr>
          <p:nvPr/>
        </p:nvPicPr>
        <p:blipFill rotWithShape="1">
          <a:blip r:embed="rId4">
            <a:extLst>
              <a:ext uri="{28A0092B-C50C-407E-A947-70E740481C1C}">
                <a14:useLocalDpi xmlns:a14="http://schemas.microsoft.com/office/drawing/2010/main" val="0"/>
              </a:ext>
            </a:extLst>
          </a:blip>
          <a:srcRect t="27409" b="11175"/>
          <a:stretch/>
        </p:blipFill>
        <p:spPr>
          <a:xfrm>
            <a:off x="5803037" y="3057659"/>
            <a:ext cx="5764478" cy="3540296"/>
          </a:xfrm>
          <a:prstGeom prst="rect">
            <a:avLst/>
          </a:prstGeom>
        </p:spPr>
      </p:pic>
      <p:pic>
        <p:nvPicPr>
          <p:cNvPr id="1032" name="Picture 8">
            <a:extLst>
              <a:ext uri="{FF2B5EF4-FFF2-40B4-BE49-F238E27FC236}">
                <a16:creationId xmlns:a16="http://schemas.microsoft.com/office/drawing/2014/main" id="{F08DA840-E995-6821-BA72-CF9085ED4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88" y="4969180"/>
            <a:ext cx="28670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763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54A17-28A2-9049-9D95-284476ADE2EE}"/>
              </a:ext>
            </a:extLst>
          </p:cNvPr>
          <p:cNvPicPr>
            <a:picLocks noChangeAspect="1"/>
          </p:cNvPicPr>
          <p:nvPr/>
        </p:nvPicPr>
        <p:blipFill>
          <a:blip r:embed="rId3"/>
          <a:stretch>
            <a:fillRect/>
          </a:stretch>
        </p:blipFill>
        <p:spPr>
          <a:xfrm>
            <a:off x="1546396" y="0"/>
            <a:ext cx="8923751" cy="6305976"/>
          </a:xfrm>
          <a:prstGeom prst="rect">
            <a:avLst/>
          </a:prstGeom>
        </p:spPr>
      </p:pic>
    </p:spTree>
    <p:extLst>
      <p:ext uri="{BB962C8B-B14F-4D97-AF65-F5344CB8AC3E}">
        <p14:creationId xmlns:p14="http://schemas.microsoft.com/office/powerpoint/2010/main" val="79812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4B824ED-4CD9-CFC9-58F5-1644C30A0CBA}"/>
              </a:ext>
            </a:extLst>
          </p:cNvPr>
          <p:cNvSpPr txBox="1"/>
          <p:nvPr/>
        </p:nvSpPr>
        <p:spPr>
          <a:xfrm>
            <a:off x="6380202" y="64625"/>
            <a:ext cx="4195674" cy="205252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900" dirty="0">
                <a:latin typeface="+mj-lt"/>
                <a:ea typeface="+mj-ea"/>
                <a:cs typeface="+mj-cs"/>
              </a:rPr>
              <a:t>Technicalities with </a:t>
            </a:r>
            <a:r>
              <a:rPr lang="en-US" sz="3900" dirty="0" err="1">
                <a:latin typeface="+mj-lt"/>
                <a:ea typeface="+mj-ea"/>
                <a:cs typeface="+mj-cs"/>
              </a:rPr>
              <a:t>Agro</a:t>
            </a:r>
            <a:r>
              <a:rPr lang="en-US" sz="3900" dirty="0">
                <a:latin typeface="+mj-lt"/>
                <a:ea typeface="+mj-ea"/>
                <a:cs typeface="+mj-cs"/>
              </a:rPr>
              <a:t>-Processing in the PGS value chain</a:t>
            </a:r>
          </a:p>
        </p:txBody>
      </p:sp>
      <p:sp>
        <p:nvSpPr>
          <p:cNvPr id="1038" name="Oval 103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importance of Agro-processing - CatholicTT">
            <a:extLst>
              <a:ext uri="{FF2B5EF4-FFF2-40B4-BE49-F238E27FC236}">
                <a16:creationId xmlns:a16="http://schemas.microsoft.com/office/drawing/2014/main" id="{367B3FC7-C534-349C-6BAE-7278E0188B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25" r="19875"/>
          <a:stretch/>
        </p:blipFill>
        <p:spPr bwMode="auto">
          <a:xfrm>
            <a:off x="422753" y="561659"/>
            <a:ext cx="5621430"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03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C4813102-3026-AE27-B85F-C632A5E1A897}"/>
              </a:ext>
            </a:extLst>
          </p:cNvPr>
          <p:cNvSpPr txBox="1"/>
          <p:nvPr/>
        </p:nvSpPr>
        <p:spPr>
          <a:xfrm>
            <a:off x="6164942" y="2181771"/>
            <a:ext cx="4688446" cy="4542301"/>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Most farmers that are </a:t>
            </a:r>
            <a:r>
              <a:rPr lang="en-US" sz="1400" dirty="0" err="1">
                <a:solidFill>
                  <a:schemeClr val="tx1">
                    <a:alpha val="80000"/>
                  </a:schemeClr>
                </a:solidFill>
              </a:rPr>
              <a:t>agro</a:t>
            </a:r>
            <a:r>
              <a:rPr lang="en-US" sz="1400" dirty="0">
                <a:solidFill>
                  <a:schemeClr val="tx1">
                    <a:alpha val="80000"/>
                  </a:schemeClr>
                </a:solidFill>
              </a:rPr>
              <a:t>-processing surplus have an aggregated value chain.</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Some of the aggregated value chains are sourcing uncertified or conventional grown produce = Risk without clear batch codes and traceability.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PGS groups that are advanced enough for </a:t>
            </a:r>
            <a:r>
              <a:rPr lang="en-US" sz="1400" dirty="0" err="1">
                <a:solidFill>
                  <a:schemeClr val="tx1">
                    <a:alpha val="80000"/>
                  </a:schemeClr>
                </a:solidFill>
              </a:rPr>
              <a:t>agro</a:t>
            </a:r>
            <a:r>
              <a:rPr lang="en-US" sz="1400" dirty="0">
                <a:solidFill>
                  <a:schemeClr val="tx1">
                    <a:alpha val="80000"/>
                  </a:schemeClr>
                </a:solidFill>
              </a:rPr>
              <a:t>-processing. Capacity is limited to PGS certify complex </a:t>
            </a:r>
            <a:r>
              <a:rPr lang="en-US" sz="1400" dirty="0" err="1">
                <a:solidFill>
                  <a:schemeClr val="tx1">
                    <a:alpha val="80000"/>
                  </a:schemeClr>
                </a:solidFill>
              </a:rPr>
              <a:t>agro</a:t>
            </a:r>
            <a:r>
              <a:rPr lang="en-US" sz="1400" dirty="0">
                <a:solidFill>
                  <a:schemeClr val="tx1">
                    <a:alpha val="80000"/>
                  </a:schemeClr>
                </a:solidFill>
              </a:rPr>
              <a:t>-processed products.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Sourcing certified organic inputs such as sugar, vinegar olive oil </a:t>
            </a:r>
            <a:r>
              <a:rPr lang="en-US" sz="1400" dirty="0" err="1">
                <a:solidFill>
                  <a:schemeClr val="tx1">
                    <a:alpha val="80000"/>
                  </a:schemeClr>
                </a:solidFill>
              </a:rPr>
              <a:t>ect</a:t>
            </a:r>
            <a:r>
              <a:rPr lang="en-US" sz="1400" dirty="0">
                <a:solidFill>
                  <a:schemeClr val="tx1">
                    <a:alpha val="80000"/>
                  </a:schemeClr>
                </a:solidFill>
              </a:rPr>
              <a:t> are difficult to source in many rural settings.</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Raises the cost of the product and requires premium pricing that is often too high for community and informal markets.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 formal retail value chain holds the most economic potential for PGS groups and </a:t>
            </a:r>
            <a:r>
              <a:rPr lang="en-US" sz="1400" dirty="0" err="1">
                <a:solidFill>
                  <a:schemeClr val="tx1">
                    <a:alpha val="80000"/>
                  </a:schemeClr>
                </a:solidFill>
              </a:rPr>
              <a:t>agro</a:t>
            </a:r>
            <a:r>
              <a:rPr lang="en-US" sz="1400" dirty="0">
                <a:solidFill>
                  <a:schemeClr val="tx1">
                    <a:alpha val="80000"/>
                  </a:schemeClr>
                </a:solidFill>
              </a:rPr>
              <a:t>-processed goods, which brings the debate around formal retail and PGS certification being robust enough for long supply chain and large retail.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Food safety certification is also a necessary aspect to ensure consumer safety and lability of a PGS group.</a:t>
            </a:r>
          </a:p>
        </p:txBody>
      </p:sp>
      <p:sp>
        <p:nvSpPr>
          <p:cNvPr id="103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04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04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7F8046D-CB1B-01FA-07B9-6175F0EE9651}"/>
              </a:ext>
            </a:extLst>
          </p:cNvPr>
          <p:cNvSpPr txBox="1"/>
          <p:nvPr/>
        </p:nvSpPr>
        <p:spPr>
          <a:xfrm>
            <a:off x="841248" y="334644"/>
            <a:ext cx="10509504" cy="107691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chemeClr val="tx1"/>
                </a:solidFill>
                <a:latin typeface="+mj-lt"/>
                <a:ea typeface="+mj-ea"/>
                <a:cs typeface="+mj-cs"/>
              </a:rPr>
              <a:t>Finding the Middle Ground in PGS Agro-Processing </a:t>
            </a:r>
          </a:p>
        </p:txBody>
      </p:sp>
      <p:sp>
        <p:nvSpPr>
          <p:cNvPr id="2057" name="Rectangle 2056">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59" name="Rectangle 2058">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of agro processing business ideas">
            <a:extLst>
              <a:ext uri="{FF2B5EF4-FFF2-40B4-BE49-F238E27FC236}">
                <a16:creationId xmlns:a16="http://schemas.microsoft.com/office/drawing/2014/main" id="{29F52162-D978-7392-004E-C46463F8D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04" y="1746202"/>
            <a:ext cx="5783726" cy="440664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EB4CDCC-186F-47F0-2E36-FAB5C5E94B09}"/>
              </a:ext>
            </a:extLst>
          </p:cNvPr>
          <p:cNvSpPr/>
          <p:nvPr/>
        </p:nvSpPr>
        <p:spPr>
          <a:xfrm>
            <a:off x="1078459" y="3403326"/>
            <a:ext cx="1190015" cy="7511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Oval 3">
            <a:extLst>
              <a:ext uri="{FF2B5EF4-FFF2-40B4-BE49-F238E27FC236}">
                <a16:creationId xmlns:a16="http://schemas.microsoft.com/office/drawing/2014/main" id="{43D606C9-8778-C484-2018-A2BB6C9E7BCD}"/>
              </a:ext>
            </a:extLst>
          </p:cNvPr>
          <p:cNvSpPr/>
          <p:nvPr/>
        </p:nvSpPr>
        <p:spPr>
          <a:xfrm>
            <a:off x="1581104" y="2574764"/>
            <a:ext cx="1190015" cy="75119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Oval 4">
            <a:extLst>
              <a:ext uri="{FF2B5EF4-FFF2-40B4-BE49-F238E27FC236}">
                <a16:creationId xmlns:a16="http://schemas.microsoft.com/office/drawing/2014/main" id="{49730C0C-FC7B-CEB6-3732-BFD20522BF14}"/>
              </a:ext>
            </a:extLst>
          </p:cNvPr>
          <p:cNvSpPr/>
          <p:nvPr/>
        </p:nvSpPr>
        <p:spPr>
          <a:xfrm>
            <a:off x="2369662" y="4969407"/>
            <a:ext cx="1190015" cy="75119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E76EDFB9-2E30-07C4-38B1-55332D0CE386}"/>
              </a:ext>
            </a:extLst>
          </p:cNvPr>
          <p:cNvSpPr/>
          <p:nvPr/>
        </p:nvSpPr>
        <p:spPr>
          <a:xfrm>
            <a:off x="4367643" y="2574764"/>
            <a:ext cx="1190015" cy="75119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B9E32E05-F485-BB34-38EA-824893BFC280}"/>
              </a:ext>
            </a:extLst>
          </p:cNvPr>
          <p:cNvSpPr txBox="1"/>
          <p:nvPr/>
        </p:nvSpPr>
        <p:spPr>
          <a:xfrm>
            <a:off x="6916978" y="1594553"/>
            <a:ext cx="3596860" cy="5927777"/>
          </a:xfrm>
          <a:prstGeom prst="rect">
            <a:avLst/>
          </a:prstGeom>
          <a:noFill/>
        </p:spPr>
        <p:txBody>
          <a:bodyPr wrap="square" rtlCol="0">
            <a:spAutoFit/>
          </a:bodyPr>
          <a:lstStyle/>
          <a:p>
            <a:pPr defTabSz="731520">
              <a:spcAft>
                <a:spcPts val="600"/>
              </a:spcAft>
            </a:pPr>
            <a:r>
              <a:rPr lang="en-US" sz="1440" kern="1200" dirty="0">
                <a:solidFill>
                  <a:schemeClr val="tx1"/>
                </a:solidFill>
                <a:latin typeface="+mn-lt"/>
                <a:ea typeface="+mn-ea"/>
                <a:cs typeface="+mn-cs"/>
              </a:rPr>
              <a:t>Focusing on step processing of fruits and vegetables. </a:t>
            </a:r>
          </a:p>
          <a:p>
            <a:pPr defTabSz="731520">
              <a:spcAft>
                <a:spcPts val="600"/>
              </a:spcAft>
            </a:pPr>
            <a:endParaRPr lang="en-US" sz="1440" kern="1200" dirty="0">
              <a:solidFill>
                <a:schemeClr val="tx1"/>
              </a:solidFill>
              <a:latin typeface="+mn-lt"/>
              <a:ea typeface="+mn-ea"/>
              <a:cs typeface="+mn-cs"/>
            </a:endParaRPr>
          </a:p>
          <a:p>
            <a:pPr marL="274320" indent="-274320" defTabSz="731520">
              <a:spcAft>
                <a:spcPts val="600"/>
              </a:spcAft>
              <a:buAutoNum type="arabicPeriod"/>
            </a:pPr>
            <a:r>
              <a:rPr lang="en-US" sz="1440" kern="1200" dirty="0">
                <a:solidFill>
                  <a:schemeClr val="tx1"/>
                </a:solidFill>
                <a:latin typeface="+mn-lt"/>
                <a:ea typeface="+mn-ea"/>
                <a:cs typeface="+mn-cs"/>
              </a:rPr>
              <a:t>Dried fruits, grains, vegetables and herbs </a:t>
            </a:r>
          </a:p>
          <a:p>
            <a:pPr marL="274320" indent="-274320" defTabSz="731520">
              <a:spcAft>
                <a:spcPts val="600"/>
              </a:spcAft>
              <a:buAutoNum type="arabicPeriod"/>
            </a:pPr>
            <a:r>
              <a:rPr lang="en-US" sz="1440" kern="1200" dirty="0">
                <a:solidFill>
                  <a:schemeClr val="tx1"/>
                </a:solidFill>
                <a:latin typeface="+mn-lt"/>
                <a:ea typeface="+mn-ea"/>
                <a:cs typeface="+mn-cs"/>
              </a:rPr>
              <a:t>Chopped/spiraled vegetables and mixed salad packs</a:t>
            </a:r>
          </a:p>
          <a:p>
            <a:pPr marL="274320" indent="-274320" defTabSz="731520">
              <a:spcAft>
                <a:spcPts val="600"/>
              </a:spcAft>
              <a:buAutoNum type="arabicPeriod"/>
            </a:pPr>
            <a:r>
              <a:rPr lang="en-US" sz="1440" kern="1200" dirty="0">
                <a:solidFill>
                  <a:schemeClr val="tx1"/>
                </a:solidFill>
                <a:latin typeface="+mn-lt"/>
                <a:ea typeface="+mn-ea"/>
                <a:cs typeface="+mn-cs"/>
              </a:rPr>
              <a:t>Food preservation – Olives, brined vegetables and pickles. </a:t>
            </a:r>
          </a:p>
          <a:p>
            <a:pPr marL="274320" indent="-274320" defTabSz="731520">
              <a:spcAft>
                <a:spcPts val="600"/>
              </a:spcAft>
              <a:buAutoNum type="arabicPeriod"/>
            </a:pPr>
            <a:r>
              <a:rPr lang="en-US" sz="1440" kern="1200" dirty="0">
                <a:solidFill>
                  <a:schemeClr val="tx1"/>
                </a:solidFill>
                <a:latin typeface="+mn-lt"/>
                <a:ea typeface="+mn-ea"/>
                <a:cs typeface="+mn-cs"/>
              </a:rPr>
              <a:t>Cold pressed juices. </a:t>
            </a:r>
          </a:p>
          <a:p>
            <a:pPr marL="274320" indent="-274320" defTabSz="731520">
              <a:spcAft>
                <a:spcPts val="600"/>
              </a:spcAft>
              <a:buAutoNum type="arabicPeriod"/>
            </a:pPr>
            <a:r>
              <a:rPr lang="en-US" sz="1440" kern="1200" dirty="0">
                <a:solidFill>
                  <a:schemeClr val="tx1"/>
                </a:solidFill>
                <a:latin typeface="+mn-lt"/>
                <a:ea typeface="+mn-ea"/>
                <a:cs typeface="+mn-cs"/>
              </a:rPr>
              <a:t>Basic products with less that 5 ingredients – Soup Mixes, </a:t>
            </a:r>
            <a:r>
              <a:rPr lang="en-US" sz="1440" kern="1200" dirty="0" err="1">
                <a:solidFill>
                  <a:schemeClr val="tx1"/>
                </a:solidFill>
                <a:latin typeface="+mn-lt"/>
                <a:ea typeface="+mn-ea"/>
                <a:cs typeface="+mn-cs"/>
              </a:rPr>
              <a:t>Chuntnies</a:t>
            </a:r>
            <a:r>
              <a:rPr lang="en-US" sz="1440" kern="1200" dirty="0">
                <a:solidFill>
                  <a:schemeClr val="tx1"/>
                </a:solidFill>
                <a:latin typeface="+mn-lt"/>
                <a:ea typeface="+mn-ea"/>
                <a:cs typeface="+mn-cs"/>
              </a:rPr>
              <a:t>, Sauces. </a:t>
            </a:r>
          </a:p>
          <a:p>
            <a:pPr marL="274320" indent="-274320" defTabSz="731520">
              <a:spcAft>
                <a:spcPts val="600"/>
              </a:spcAft>
              <a:buAutoNum type="arabicPeriod"/>
            </a:pPr>
            <a:r>
              <a:rPr lang="en-US" sz="1440" dirty="0"/>
              <a:t>Nut butters </a:t>
            </a:r>
          </a:p>
          <a:p>
            <a:pPr marL="274320" indent="-274320" defTabSz="731520">
              <a:spcAft>
                <a:spcPts val="600"/>
              </a:spcAft>
              <a:buAutoNum type="arabicPeriod"/>
            </a:pPr>
            <a:r>
              <a:rPr lang="en-US" sz="1440" kern="1200" dirty="0">
                <a:solidFill>
                  <a:schemeClr val="tx1"/>
                </a:solidFill>
                <a:latin typeface="+mn-lt"/>
                <a:ea typeface="+mn-ea"/>
                <a:cs typeface="+mn-cs"/>
              </a:rPr>
              <a:t>Dairy – Yoghurt </a:t>
            </a:r>
          </a:p>
          <a:p>
            <a:pPr defTabSz="731520">
              <a:spcAft>
                <a:spcPts val="600"/>
              </a:spcAft>
            </a:pPr>
            <a:r>
              <a:rPr lang="en-US" sz="1440" kern="1200" dirty="0">
                <a:solidFill>
                  <a:schemeClr val="tx1"/>
                </a:solidFill>
                <a:latin typeface="+mn-lt"/>
                <a:ea typeface="+mn-ea"/>
                <a:cs typeface="+mn-cs"/>
              </a:rPr>
              <a:t>The technical capacity must be developed in the PGS group to be able to do a rigorous assessment of processing facilities, food safety and ingredients in the products. </a:t>
            </a:r>
          </a:p>
          <a:p>
            <a:pPr defTabSz="731520">
              <a:spcAft>
                <a:spcPts val="600"/>
              </a:spcAft>
            </a:pPr>
            <a:endParaRPr lang="en-US" sz="1440" kern="1200" dirty="0">
              <a:solidFill>
                <a:srgbClr val="C00000"/>
              </a:solidFill>
              <a:latin typeface="+mn-lt"/>
              <a:ea typeface="+mn-ea"/>
              <a:cs typeface="+mn-cs"/>
            </a:endParaRPr>
          </a:p>
          <a:p>
            <a:pPr defTabSz="731520">
              <a:spcAft>
                <a:spcPts val="600"/>
              </a:spcAft>
            </a:pPr>
            <a:r>
              <a:rPr lang="en-US" sz="1400" kern="1200" dirty="0">
                <a:solidFill>
                  <a:srgbClr val="C00000"/>
                </a:solidFill>
                <a:latin typeface="+mn-lt"/>
                <a:ea typeface="+mn-ea"/>
                <a:cs typeface="+mn-cs"/>
              </a:rPr>
              <a:t>POTENTIAL FOR AGRO PROCESSED GOODS IN THE PGS VALUE CHAIN IS </a:t>
            </a:r>
            <a:r>
              <a:rPr lang="en-US" sz="1400" dirty="0">
                <a:solidFill>
                  <a:srgbClr val="C00000"/>
                </a:solidFill>
              </a:rPr>
              <a:t>SIGNIFCANT = JOB CREATION &amp; LOCAL ECONOMIC DEVELOPMENT </a:t>
            </a:r>
            <a:endParaRPr lang="en-US" sz="1400" kern="1200" dirty="0">
              <a:solidFill>
                <a:srgbClr val="C00000"/>
              </a:solidFill>
              <a:latin typeface="+mn-lt"/>
              <a:ea typeface="+mn-ea"/>
              <a:cs typeface="+mn-cs"/>
            </a:endParaRPr>
          </a:p>
          <a:p>
            <a:pPr marL="342900" indent="-342900">
              <a:spcAft>
                <a:spcPts val="600"/>
              </a:spcAft>
              <a:buAutoNum type="arabicPeriod"/>
            </a:pPr>
            <a:endParaRPr lang="en-ZA" dirty="0"/>
          </a:p>
        </p:txBody>
      </p:sp>
    </p:spTree>
    <p:extLst>
      <p:ext uri="{BB962C8B-B14F-4D97-AF65-F5344CB8AC3E}">
        <p14:creationId xmlns:p14="http://schemas.microsoft.com/office/powerpoint/2010/main" val="159742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EA585A-6FFE-4621-A056-7EF7BF452042}"/>
              </a:ext>
            </a:extLst>
          </p:cNvPr>
          <p:cNvSpPr txBox="1">
            <a:spLocks/>
          </p:cNvSpPr>
          <p:nvPr/>
        </p:nvSpPr>
        <p:spPr>
          <a:xfrm rot="16200000">
            <a:off x="-2497765" y="3485609"/>
            <a:ext cx="6566233" cy="1143000"/>
          </a:xfrm>
          <a:prstGeom prst="rect">
            <a:avLst/>
          </a:prstGeom>
        </p:spPr>
        <p:txBody>
          <a:bodyPr lIns="121909" tIns="60955" rIns="121909" bIns="60955">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4267" dirty="0">
                <a:solidFill>
                  <a:srgbClr val="262F82"/>
                </a:solidFill>
              </a:rPr>
              <a:t>SAVC- Aggregation</a:t>
            </a:r>
          </a:p>
          <a:p>
            <a:pPr algn="ctr"/>
            <a:r>
              <a:rPr lang="en-ZA" sz="4267" dirty="0">
                <a:solidFill>
                  <a:srgbClr val="262F82"/>
                </a:solidFill>
              </a:rPr>
              <a:t>Value Chain + </a:t>
            </a:r>
            <a:r>
              <a:rPr lang="en-ZA" sz="4267" dirty="0" err="1">
                <a:solidFill>
                  <a:srgbClr val="262F82"/>
                </a:solidFill>
              </a:rPr>
              <a:t>traceblity</a:t>
            </a:r>
            <a:endParaRPr lang="en-US" sz="4267" dirty="0">
              <a:solidFill>
                <a:srgbClr val="262F82"/>
              </a:solidFill>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3540" y="12765"/>
            <a:ext cx="8011608" cy="684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a:extLst>
              <a:ext uri="{FF2B5EF4-FFF2-40B4-BE49-F238E27FC236}">
                <a16:creationId xmlns:a16="http://schemas.microsoft.com/office/drawing/2014/main" id="{F7EB0EE9-9A76-EF55-F12C-A916AC7FD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22" y="101270"/>
            <a:ext cx="2619132" cy="130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97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0211" y="197178"/>
            <a:ext cx="10515601" cy="1325563"/>
          </a:xfrm>
        </p:spPr>
        <p:txBody>
          <a:bodyPr>
            <a:normAutofit/>
          </a:bodyPr>
          <a:lstStyle/>
          <a:p>
            <a:pPr>
              <a:spcAft>
                <a:spcPts val="1200"/>
              </a:spcAft>
            </a:pPr>
            <a:r>
              <a:rPr lang="en-ZA" b="1" dirty="0" err="1"/>
              <a:t>AgriHub</a:t>
            </a:r>
            <a:r>
              <a:rPr lang="en-ZA" b="1" dirty="0"/>
              <a:t> - </a:t>
            </a:r>
            <a:r>
              <a:rPr lang="en-ZA" sz="3600" dirty="0"/>
              <a:t>Purpose</a:t>
            </a:r>
          </a:p>
        </p:txBody>
      </p:sp>
      <p:sp>
        <p:nvSpPr>
          <p:cNvPr id="6" name="Content Placeholder 5"/>
          <p:cNvSpPr>
            <a:spLocks noGrp="1"/>
          </p:cNvSpPr>
          <p:nvPr>
            <p:ph idx="1"/>
          </p:nvPr>
        </p:nvSpPr>
        <p:spPr>
          <a:xfrm>
            <a:off x="362343" y="1483567"/>
            <a:ext cx="6784906" cy="4684065"/>
          </a:xfrm>
        </p:spPr>
        <p:txBody>
          <a:bodyPr>
            <a:normAutofit fontScale="70000" lnSpcReduction="20000"/>
          </a:bodyPr>
          <a:lstStyle/>
          <a:p>
            <a:pPr marL="228600" lvl="1">
              <a:spcBef>
                <a:spcPts val="0"/>
              </a:spcBef>
              <a:spcAft>
                <a:spcPts val="1200"/>
              </a:spcAft>
            </a:pPr>
            <a:r>
              <a:rPr lang="en-ZA" sz="3200" dirty="0"/>
              <a:t>Manage projects and programs</a:t>
            </a:r>
          </a:p>
          <a:p>
            <a:pPr marL="228600" lvl="1">
              <a:spcBef>
                <a:spcPts val="0"/>
              </a:spcBef>
              <a:spcAft>
                <a:spcPts val="1200"/>
              </a:spcAft>
            </a:pPr>
            <a:r>
              <a:rPr lang="en-US" sz="3200" dirty="0"/>
              <a:t>Facilitate growing operations with PGS Groups, co-operatives, communities and commercial operations</a:t>
            </a:r>
          </a:p>
          <a:p>
            <a:pPr marL="541338" lvl="2" indent="-271463">
              <a:spcBef>
                <a:spcPts val="0"/>
              </a:spcBef>
              <a:spcAft>
                <a:spcPts val="1200"/>
              </a:spcAft>
            </a:pPr>
            <a:r>
              <a:rPr lang="en-US" sz="2800" dirty="0"/>
              <a:t>Extension services, education &amp; mentorship</a:t>
            </a:r>
          </a:p>
          <a:p>
            <a:pPr marL="541338" lvl="2" indent="-271463">
              <a:spcBef>
                <a:spcPts val="0"/>
              </a:spcBef>
              <a:spcAft>
                <a:spcPts val="1200"/>
              </a:spcAft>
            </a:pPr>
            <a:r>
              <a:rPr lang="en-US" sz="2800" dirty="0"/>
              <a:t>Inputs and seeds</a:t>
            </a:r>
          </a:p>
          <a:p>
            <a:pPr marL="541338" lvl="2" indent="-271463">
              <a:spcBef>
                <a:spcPts val="0"/>
              </a:spcBef>
              <a:spcAft>
                <a:spcPts val="1200"/>
              </a:spcAft>
            </a:pPr>
            <a:r>
              <a:rPr lang="en-US" sz="2800" dirty="0"/>
              <a:t>Equipment</a:t>
            </a:r>
            <a:endParaRPr lang="en-ZA" sz="2800" dirty="0"/>
          </a:p>
          <a:p>
            <a:pPr marL="541338" lvl="2" indent="-271463">
              <a:spcBef>
                <a:spcPts val="0"/>
              </a:spcBef>
              <a:spcAft>
                <a:spcPts val="1200"/>
              </a:spcAft>
            </a:pPr>
            <a:r>
              <a:rPr lang="en-US" sz="2800" dirty="0"/>
              <a:t>Research</a:t>
            </a:r>
          </a:p>
          <a:p>
            <a:pPr marL="228600" lvl="1">
              <a:spcBef>
                <a:spcPts val="0"/>
              </a:spcBef>
              <a:spcAft>
                <a:spcPts val="1200"/>
              </a:spcAft>
            </a:pPr>
            <a:r>
              <a:rPr lang="en-US" sz="3200" dirty="0"/>
              <a:t>Facilitate socio-economic development</a:t>
            </a:r>
          </a:p>
          <a:p>
            <a:pPr marL="228600" lvl="1">
              <a:spcBef>
                <a:spcPts val="0"/>
              </a:spcBef>
              <a:spcAft>
                <a:spcPts val="1200"/>
              </a:spcAft>
            </a:pPr>
            <a:r>
              <a:rPr lang="en-US" sz="3200" dirty="0"/>
              <a:t>Establish and </a:t>
            </a:r>
            <a:r>
              <a:rPr lang="en-ZA" sz="3200" dirty="0"/>
              <a:t>operate agro-processing facilities – </a:t>
            </a:r>
            <a:r>
              <a:rPr lang="en-ZA" sz="3200" dirty="0" err="1"/>
              <a:t>packhouse</a:t>
            </a:r>
            <a:r>
              <a:rPr lang="en-ZA" sz="3200" dirty="0"/>
              <a:t>, manufacturing, etc.</a:t>
            </a:r>
          </a:p>
          <a:p>
            <a:pPr marL="228600" lvl="1">
              <a:spcBef>
                <a:spcPts val="0"/>
              </a:spcBef>
              <a:spcAft>
                <a:spcPts val="1200"/>
              </a:spcAft>
            </a:pPr>
            <a:r>
              <a:rPr lang="en-ZA" sz="3200" dirty="0"/>
              <a:t>Facilitate supply chain operations to market</a:t>
            </a:r>
          </a:p>
          <a:p>
            <a:pPr marL="228600" lvl="1">
              <a:spcBef>
                <a:spcPts val="0"/>
              </a:spcBef>
              <a:spcAft>
                <a:spcPts val="1200"/>
              </a:spcAft>
            </a:pPr>
            <a:r>
              <a:rPr lang="en-ZA" sz="3200" dirty="0"/>
              <a:t>Provide AgTech services</a:t>
            </a:r>
          </a:p>
        </p:txBody>
      </p:sp>
      <p:sp>
        <p:nvSpPr>
          <p:cNvPr id="4" name="Footer Placeholder 3"/>
          <p:cNvSpPr>
            <a:spLocks noGrp="1"/>
          </p:cNvSpPr>
          <p:nvPr>
            <p:ph type="ftr" sz="quarter" idx="11"/>
          </p:nvPr>
        </p:nvSpPr>
        <p:spPr/>
        <p:txBody>
          <a:bodyPr/>
          <a:lstStyle/>
          <a:p>
            <a:endParaRPr lang="en-ZA"/>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33" y="1869427"/>
            <a:ext cx="43148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445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C2D174-2368-4043-A118-8D79EE927335}"/>
              </a:ext>
            </a:extLst>
          </p:cNvPr>
          <p:cNvSpPr txBox="1"/>
          <p:nvPr/>
        </p:nvSpPr>
        <p:spPr>
          <a:xfrm>
            <a:off x="633999" y="4550229"/>
            <a:ext cx="10909073" cy="1057655"/>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6000" spc="-50">
                <a:solidFill>
                  <a:schemeClr val="tx1">
                    <a:lumMod val="85000"/>
                    <a:lumOff val="15000"/>
                  </a:schemeClr>
                </a:solidFill>
                <a:latin typeface="+mj-lt"/>
                <a:ea typeface="+mj-ea"/>
                <a:cs typeface="+mj-cs"/>
              </a:rPr>
              <a:t>Food System Evolution 2021-2030</a:t>
            </a:r>
          </a:p>
        </p:txBody>
      </p:sp>
      <p:pic>
        <p:nvPicPr>
          <p:cNvPr id="2" name="Picture 1">
            <a:extLst>
              <a:ext uri="{FF2B5EF4-FFF2-40B4-BE49-F238E27FC236}">
                <a16:creationId xmlns:a16="http://schemas.microsoft.com/office/drawing/2014/main" id="{B1E0C993-C9F5-47A9-8A64-5DBCFE7ABC78}"/>
              </a:ext>
            </a:extLst>
          </p:cNvPr>
          <p:cNvPicPr>
            <a:picLocks noChangeAspect="1"/>
          </p:cNvPicPr>
          <p:nvPr/>
        </p:nvPicPr>
        <p:blipFill>
          <a:blip r:embed="rId2"/>
          <a:stretch>
            <a:fillRect/>
          </a:stretch>
        </p:blipFill>
        <p:spPr>
          <a:xfrm>
            <a:off x="187633" y="831392"/>
            <a:ext cx="5579478" cy="3501122"/>
          </a:xfrm>
          <a:prstGeom prst="rect">
            <a:avLst/>
          </a:prstGeom>
        </p:spPr>
      </p:pic>
      <p:pic>
        <p:nvPicPr>
          <p:cNvPr id="4" name="Picture 3">
            <a:extLst>
              <a:ext uri="{FF2B5EF4-FFF2-40B4-BE49-F238E27FC236}">
                <a16:creationId xmlns:a16="http://schemas.microsoft.com/office/drawing/2014/main" id="{510B5844-B55D-45B5-9731-5131A1CA4744}"/>
              </a:ext>
            </a:extLst>
          </p:cNvPr>
          <p:cNvPicPr>
            <a:picLocks noChangeAspect="1"/>
          </p:cNvPicPr>
          <p:nvPr/>
        </p:nvPicPr>
        <p:blipFill>
          <a:blip r:embed="rId3"/>
          <a:stretch>
            <a:fillRect/>
          </a:stretch>
        </p:blipFill>
        <p:spPr>
          <a:xfrm>
            <a:off x="6418698" y="731106"/>
            <a:ext cx="4422649" cy="3726082"/>
          </a:xfrm>
          <a:prstGeom prst="rect">
            <a:avLst/>
          </a:prstGeom>
        </p:spPr>
      </p:pic>
      <p:sp>
        <p:nvSpPr>
          <p:cNvPr id="5" name="Oval 4">
            <a:extLst>
              <a:ext uri="{FF2B5EF4-FFF2-40B4-BE49-F238E27FC236}">
                <a16:creationId xmlns:a16="http://schemas.microsoft.com/office/drawing/2014/main" id="{88727773-23C0-4C74-AB49-5E93D28275C5}"/>
              </a:ext>
            </a:extLst>
          </p:cNvPr>
          <p:cNvSpPr/>
          <p:nvPr/>
        </p:nvSpPr>
        <p:spPr>
          <a:xfrm>
            <a:off x="9301656" y="1897681"/>
            <a:ext cx="259080" cy="223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a:extLst>
              <a:ext uri="{FF2B5EF4-FFF2-40B4-BE49-F238E27FC236}">
                <a16:creationId xmlns:a16="http://schemas.microsoft.com/office/drawing/2014/main" id="{4154D2FB-20B0-43A5-B6E5-547E22E8E5CC}"/>
              </a:ext>
            </a:extLst>
          </p:cNvPr>
          <p:cNvSpPr/>
          <p:nvPr/>
        </p:nvSpPr>
        <p:spPr>
          <a:xfrm>
            <a:off x="9721744" y="2031304"/>
            <a:ext cx="216407" cy="195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lowchart: Connector 5">
            <a:extLst>
              <a:ext uri="{FF2B5EF4-FFF2-40B4-BE49-F238E27FC236}">
                <a16:creationId xmlns:a16="http://schemas.microsoft.com/office/drawing/2014/main" id="{B97631D1-CEDD-404B-8647-C44DEC778D05}"/>
              </a:ext>
            </a:extLst>
          </p:cNvPr>
          <p:cNvSpPr/>
          <p:nvPr/>
        </p:nvSpPr>
        <p:spPr>
          <a:xfrm>
            <a:off x="9062126" y="2395729"/>
            <a:ext cx="192645"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Flowchart: Connector 15">
            <a:extLst>
              <a:ext uri="{FF2B5EF4-FFF2-40B4-BE49-F238E27FC236}">
                <a16:creationId xmlns:a16="http://schemas.microsoft.com/office/drawing/2014/main" id="{2170F8CA-3393-498E-85DE-B826304964FF}"/>
              </a:ext>
            </a:extLst>
          </p:cNvPr>
          <p:cNvSpPr/>
          <p:nvPr/>
        </p:nvSpPr>
        <p:spPr>
          <a:xfrm>
            <a:off x="9279391" y="2548128"/>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lowchart: Connector 17">
            <a:extLst>
              <a:ext uri="{FF2B5EF4-FFF2-40B4-BE49-F238E27FC236}">
                <a16:creationId xmlns:a16="http://schemas.microsoft.com/office/drawing/2014/main" id="{E5B2CB08-E442-4AA4-A38C-55FFAACF7450}"/>
              </a:ext>
            </a:extLst>
          </p:cNvPr>
          <p:cNvSpPr/>
          <p:nvPr/>
        </p:nvSpPr>
        <p:spPr>
          <a:xfrm>
            <a:off x="9560736" y="2700529"/>
            <a:ext cx="64008" cy="92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Flowchart: Connector 19">
            <a:extLst>
              <a:ext uri="{FF2B5EF4-FFF2-40B4-BE49-F238E27FC236}">
                <a16:creationId xmlns:a16="http://schemas.microsoft.com/office/drawing/2014/main" id="{DCCE2099-C15B-4497-9482-D2FCB6106D2F}"/>
              </a:ext>
            </a:extLst>
          </p:cNvPr>
          <p:cNvSpPr/>
          <p:nvPr/>
        </p:nvSpPr>
        <p:spPr>
          <a:xfrm>
            <a:off x="10123931" y="2515621"/>
            <a:ext cx="64008" cy="92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lowchart: Connector 21">
            <a:extLst>
              <a:ext uri="{FF2B5EF4-FFF2-40B4-BE49-F238E27FC236}">
                <a16:creationId xmlns:a16="http://schemas.microsoft.com/office/drawing/2014/main" id="{8554A660-A1DA-47FC-8B76-BE6865F0E180}"/>
              </a:ext>
            </a:extLst>
          </p:cNvPr>
          <p:cNvSpPr/>
          <p:nvPr/>
        </p:nvSpPr>
        <p:spPr>
          <a:xfrm>
            <a:off x="9936268" y="2752835"/>
            <a:ext cx="216408" cy="19507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lowchart: Connector 23">
            <a:extLst>
              <a:ext uri="{FF2B5EF4-FFF2-40B4-BE49-F238E27FC236}">
                <a16:creationId xmlns:a16="http://schemas.microsoft.com/office/drawing/2014/main" id="{7F269FC8-6546-4AC9-BD1E-CD6CEA5B67FB}"/>
              </a:ext>
            </a:extLst>
          </p:cNvPr>
          <p:cNvSpPr/>
          <p:nvPr/>
        </p:nvSpPr>
        <p:spPr>
          <a:xfrm>
            <a:off x="9721744" y="3076891"/>
            <a:ext cx="216408" cy="19507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lowchart: Connector 24">
            <a:extLst>
              <a:ext uri="{FF2B5EF4-FFF2-40B4-BE49-F238E27FC236}">
                <a16:creationId xmlns:a16="http://schemas.microsoft.com/office/drawing/2014/main" id="{ED5FDDFF-FE17-4DFA-85CD-B176D5831FE9}"/>
              </a:ext>
            </a:extLst>
          </p:cNvPr>
          <p:cNvSpPr/>
          <p:nvPr/>
        </p:nvSpPr>
        <p:spPr>
          <a:xfrm>
            <a:off x="9301655" y="3229292"/>
            <a:ext cx="192954" cy="1493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lowchart: Connector 25">
            <a:extLst>
              <a:ext uri="{FF2B5EF4-FFF2-40B4-BE49-F238E27FC236}">
                <a16:creationId xmlns:a16="http://schemas.microsoft.com/office/drawing/2014/main" id="{DD8C7EAC-5616-4FED-AF59-A679F90EAF9F}"/>
              </a:ext>
            </a:extLst>
          </p:cNvPr>
          <p:cNvSpPr/>
          <p:nvPr/>
        </p:nvSpPr>
        <p:spPr>
          <a:xfrm>
            <a:off x="8918027" y="3658329"/>
            <a:ext cx="192954" cy="1493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Flowchart: Connector 26">
            <a:extLst>
              <a:ext uri="{FF2B5EF4-FFF2-40B4-BE49-F238E27FC236}">
                <a16:creationId xmlns:a16="http://schemas.microsoft.com/office/drawing/2014/main" id="{6E77AED3-B71A-493C-A118-72323BE43C9A}"/>
              </a:ext>
            </a:extLst>
          </p:cNvPr>
          <p:cNvSpPr/>
          <p:nvPr/>
        </p:nvSpPr>
        <p:spPr>
          <a:xfrm>
            <a:off x="8630022" y="3400853"/>
            <a:ext cx="192954" cy="1493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lowchart: Connector 27">
            <a:extLst>
              <a:ext uri="{FF2B5EF4-FFF2-40B4-BE49-F238E27FC236}">
                <a16:creationId xmlns:a16="http://schemas.microsoft.com/office/drawing/2014/main" id="{036CD3C9-6DDE-4834-9B1D-E4F9496BE9CB}"/>
              </a:ext>
            </a:extLst>
          </p:cNvPr>
          <p:cNvSpPr/>
          <p:nvPr/>
        </p:nvSpPr>
        <p:spPr>
          <a:xfrm>
            <a:off x="8854812" y="2772091"/>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lowchart: Connector 28">
            <a:extLst>
              <a:ext uri="{FF2B5EF4-FFF2-40B4-BE49-F238E27FC236}">
                <a16:creationId xmlns:a16="http://schemas.microsoft.com/office/drawing/2014/main" id="{D3AB5F98-2C20-4D60-A35D-F988DFC6A3B6}"/>
              </a:ext>
            </a:extLst>
          </p:cNvPr>
          <p:cNvSpPr/>
          <p:nvPr/>
        </p:nvSpPr>
        <p:spPr>
          <a:xfrm>
            <a:off x="8123339" y="2884072"/>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lowchart: Connector 29">
            <a:extLst>
              <a:ext uri="{FF2B5EF4-FFF2-40B4-BE49-F238E27FC236}">
                <a16:creationId xmlns:a16="http://schemas.microsoft.com/office/drawing/2014/main" id="{54890FE9-2398-4CA6-A175-7D0297F080D6}"/>
              </a:ext>
            </a:extLst>
          </p:cNvPr>
          <p:cNvSpPr/>
          <p:nvPr/>
        </p:nvSpPr>
        <p:spPr>
          <a:xfrm>
            <a:off x="7813912" y="2449657"/>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lowchart: Connector 30">
            <a:extLst>
              <a:ext uri="{FF2B5EF4-FFF2-40B4-BE49-F238E27FC236}">
                <a16:creationId xmlns:a16="http://schemas.microsoft.com/office/drawing/2014/main" id="{F6FDF6ED-8E0C-4FD7-B800-695F6467B5F2}"/>
              </a:ext>
            </a:extLst>
          </p:cNvPr>
          <p:cNvSpPr/>
          <p:nvPr/>
        </p:nvSpPr>
        <p:spPr>
          <a:xfrm>
            <a:off x="7391866" y="3055176"/>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lowchart: Connector 31">
            <a:extLst>
              <a:ext uri="{FF2B5EF4-FFF2-40B4-BE49-F238E27FC236}">
                <a16:creationId xmlns:a16="http://schemas.microsoft.com/office/drawing/2014/main" id="{4B7294FD-1B58-4852-9F96-A08B1ABC1F69}"/>
              </a:ext>
            </a:extLst>
          </p:cNvPr>
          <p:cNvSpPr/>
          <p:nvPr/>
        </p:nvSpPr>
        <p:spPr>
          <a:xfrm>
            <a:off x="6994707" y="3599834"/>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Flowchart: Connector 32">
            <a:extLst>
              <a:ext uri="{FF2B5EF4-FFF2-40B4-BE49-F238E27FC236}">
                <a16:creationId xmlns:a16="http://schemas.microsoft.com/office/drawing/2014/main" id="{1FA31055-45E5-4690-9398-FA0ACC22ADC5}"/>
              </a:ext>
            </a:extLst>
          </p:cNvPr>
          <p:cNvSpPr/>
          <p:nvPr/>
        </p:nvSpPr>
        <p:spPr>
          <a:xfrm>
            <a:off x="7187661" y="3866021"/>
            <a:ext cx="192954" cy="16460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lowchart: Connector 33">
            <a:extLst>
              <a:ext uri="{FF2B5EF4-FFF2-40B4-BE49-F238E27FC236}">
                <a16:creationId xmlns:a16="http://schemas.microsoft.com/office/drawing/2014/main" id="{249D34C7-E175-4925-85F4-93920B8C25AB}"/>
              </a:ext>
            </a:extLst>
          </p:cNvPr>
          <p:cNvSpPr/>
          <p:nvPr/>
        </p:nvSpPr>
        <p:spPr>
          <a:xfrm>
            <a:off x="7525598" y="3786498"/>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lowchart: Connector 34">
            <a:extLst>
              <a:ext uri="{FF2B5EF4-FFF2-40B4-BE49-F238E27FC236}">
                <a16:creationId xmlns:a16="http://schemas.microsoft.com/office/drawing/2014/main" id="{C395562F-3D23-4455-BF22-4A53B3FFBF32}"/>
              </a:ext>
            </a:extLst>
          </p:cNvPr>
          <p:cNvSpPr/>
          <p:nvPr/>
        </p:nvSpPr>
        <p:spPr>
          <a:xfrm>
            <a:off x="7983161" y="3521737"/>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Flowchart: Connector 35">
            <a:extLst>
              <a:ext uri="{FF2B5EF4-FFF2-40B4-BE49-F238E27FC236}">
                <a16:creationId xmlns:a16="http://schemas.microsoft.com/office/drawing/2014/main" id="{8745A4B0-E02A-46E3-BB04-DCAFD34C110B}"/>
              </a:ext>
            </a:extLst>
          </p:cNvPr>
          <p:cNvSpPr/>
          <p:nvPr/>
        </p:nvSpPr>
        <p:spPr>
          <a:xfrm>
            <a:off x="8233844" y="2158716"/>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Flowchart: Connector 36">
            <a:extLst>
              <a:ext uri="{FF2B5EF4-FFF2-40B4-BE49-F238E27FC236}">
                <a16:creationId xmlns:a16="http://schemas.microsoft.com/office/drawing/2014/main" id="{A185A1C2-A928-477D-8654-FC6C92733FA4}"/>
              </a:ext>
            </a:extLst>
          </p:cNvPr>
          <p:cNvSpPr/>
          <p:nvPr/>
        </p:nvSpPr>
        <p:spPr>
          <a:xfrm>
            <a:off x="8754065" y="2131750"/>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Flowchart: Connector 37">
            <a:extLst>
              <a:ext uri="{FF2B5EF4-FFF2-40B4-BE49-F238E27FC236}">
                <a16:creationId xmlns:a16="http://schemas.microsoft.com/office/drawing/2014/main" id="{4817C85E-AC2A-4B21-AEA0-D9C09EAE4E7B}"/>
              </a:ext>
            </a:extLst>
          </p:cNvPr>
          <p:cNvSpPr/>
          <p:nvPr/>
        </p:nvSpPr>
        <p:spPr>
          <a:xfrm>
            <a:off x="9239144" y="1453259"/>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Flowchart: Connector 38">
            <a:extLst>
              <a:ext uri="{FF2B5EF4-FFF2-40B4-BE49-F238E27FC236}">
                <a16:creationId xmlns:a16="http://schemas.microsoft.com/office/drawing/2014/main" id="{A6F2699F-850B-490B-B906-AA9B7140109D}"/>
              </a:ext>
            </a:extLst>
          </p:cNvPr>
          <p:cNvSpPr/>
          <p:nvPr/>
        </p:nvSpPr>
        <p:spPr>
          <a:xfrm>
            <a:off x="9709259" y="1133633"/>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Flowchart: Connector 39">
            <a:extLst>
              <a:ext uri="{FF2B5EF4-FFF2-40B4-BE49-F238E27FC236}">
                <a16:creationId xmlns:a16="http://schemas.microsoft.com/office/drawing/2014/main" id="{49FD6E3A-7F8E-4E3B-82BA-12D8F5CF74DF}"/>
              </a:ext>
            </a:extLst>
          </p:cNvPr>
          <p:cNvSpPr/>
          <p:nvPr/>
        </p:nvSpPr>
        <p:spPr>
          <a:xfrm>
            <a:off x="10040245" y="1624371"/>
            <a:ext cx="192954" cy="2111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8" name="Straight Connector 7">
            <a:extLst>
              <a:ext uri="{FF2B5EF4-FFF2-40B4-BE49-F238E27FC236}">
                <a16:creationId xmlns:a16="http://schemas.microsoft.com/office/drawing/2014/main" id="{EE657A26-83CE-4ECC-B4DD-712200C6CD7D}"/>
              </a:ext>
            </a:extLst>
          </p:cNvPr>
          <p:cNvCxnSpPr>
            <a:stCxn id="36" idx="3"/>
          </p:cNvCxnSpPr>
          <p:nvPr/>
        </p:nvCxnSpPr>
        <p:spPr>
          <a:xfrm flipH="1">
            <a:off x="8006866" y="2338980"/>
            <a:ext cx="255235" cy="176641"/>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980DD888-1C1D-4ED3-ABBA-53C692D24BD4}"/>
              </a:ext>
            </a:extLst>
          </p:cNvPr>
          <p:cNvCxnSpPr>
            <a:stCxn id="30" idx="5"/>
            <a:endCxn id="29" idx="2"/>
          </p:cNvCxnSpPr>
          <p:nvPr/>
        </p:nvCxnSpPr>
        <p:spPr>
          <a:xfrm>
            <a:off x="7978609" y="2640821"/>
            <a:ext cx="144730" cy="355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1D2969-DCB8-48B6-8284-784D9E62CEB4}"/>
              </a:ext>
            </a:extLst>
          </p:cNvPr>
          <p:cNvCxnSpPr>
            <a:stCxn id="29" idx="3"/>
            <a:endCxn id="31" idx="6"/>
          </p:cNvCxnSpPr>
          <p:nvPr/>
        </p:nvCxnSpPr>
        <p:spPr>
          <a:xfrm flipH="1">
            <a:off x="7584820" y="3075236"/>
            <a:ext cx="566776" cy="91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7A3D91-CF3F-44CC-8B67-E8EB3049230A}"/>
              </a:ext>
            </a:extLst>
          </p:cNvPr>
          <p:cNvCxnSpPr>
            <a:stCxn id="31" idx="5"/>
            <a:endCxn id="35" idx="1"/>
          </p:cNvCxnSpPr>
          <p:nvPr/>
        </p:nvCxnSpPr>
        <p:spPr>
          <a:xfrm>
            <a:off x="7556563" y="3246340"/>
            <a:ext cx="454855" cy="306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52A3C65-B598-4E42-9575-ECA08C962F59}"/>
              </a:ext>
            </a:extLst>
          </p:cNvPr>
          <p:cNvCxnSpPr>
            <a:stCxn id="35" idx="3"/>
            <a:endCxn id="34" idx="7"/>
          </p:cNvCxnSpPr>
          <p:nvPr/>
        </p:nvCxnSpPr>
        <p:spPr>
          <a:xfrm flipH="1">
            <a:off x="7690295" y="3702001"/>
            <a:ext cx="321123" cy="115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BD15129-503E-4874-AC71-6EDB69D08B4B}"/>
              </a:ext>
            </a:extLst>
          </p:cNvPr>
          <p:cNvCxnSpPr>
            <a:stCxn id="34" idx="2"/>
            <a:endCxn id="33" idx="4"/>
          </p:cNvCxnSpPr>
          <p:nvPr/>
        </p:nvCxnSpPr>
        <p:spPr>
          <a:xfrm flipH="1">
            <a:off x="7284138" y="3892094"/>
            <a:ext cx="241460" cy="138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D5D8E72-4A0E-44F5-94A7-6CE7D2C40640}"/>
              </a:ext>
            </a:extLst>
          </p:cNvPr>
          <p:cNvCxnSpPr>
            <a:stCxn id="33" idx="0"/>
            <a:endCxn id="32" idx="6"/>
          </p:cNvCxnSpPr>
          <p:nvPr/>
        </p:nvCxnSpPr>
        <p:spPr>
          <a:xfrm flipH="1" flipV="1">
            <a:off x="7159404" y="3790998"/>
            <a:ext cx="124734" cy="75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C8DBCE-F144-466F-9927-90357305EDFD}"/>
              </a:ext>
            </a:extLst>
          </p:cNvPr>
          <p:cNvCxnSpPr>
            <a:stCxn id="35" idx="7"/>
            <a:endCxn id="27" idx="3"/>
          </p:cNvCxnSpPr>
          <p:nvPr/>
        </p:nvCxnSpPr>
        <p:spPr>
          <a:xfrm flipV="1">
            <a:off x="8147858" y="3528333"/>
            <a:ext cx="510421" cy="24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6DB07FD-07F7-4CF6-98E7-33131597FCEB}"/>
              </a:ext>
            </a:extLst>
          </p:cNvPr>
          <p:cNvCxnSpPr>
            <a:stCxn id="35" idx="5"/>
            <a:endCxn id="26" idx="4"/>
          </p:cNvCxnSpPr>
          <p:nvPr/>
        </p:nvCxnSpPr>
        <p:spPr>
          <a:xfrm>
            <a:off x="8147858" y="3702001"/>
            <a:ext cx="798426" cy="83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947CE3-B54B-44D7-837E-5047C4B783D0}"/>
              </a:ext>
            </a:extLst>
          </p:cNvPr>
          <p:cNvCxnSpPr>
            <a:stCxn id="32" idx="7"/>
            <a:endCxn id="31" idx="3"/>
          </p:cNvCxnSpPr>
          <p:nvPr/>
        </p:nvCxnSpPr>
        <p:spPr>
          <a:xfrm flipV="1">
            <a:off x="7159404" y="3246340"/>
            <a:ext cx="260719" cy="386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74AAAFA-2F0C-4CA3-90F9-C654ECDCCE92}"/>
              </a:ext>
            </a:extLst>
          </p:cNvPr>
          <p:cNvCxnSpPr>
            <a:stCxn id="31" idx="7"/>
            <a:endCxn id="30" idx="2"/>
          </p:cNvCxnSpPr>
          <p:nvPr/>
        </p:nvCxnSpPr>
        <p:spPr>
          <a:xfrm flipV="1">
            <a:off x="7556563" y="2640821"/>
            <a:ext cx="285606" cy="447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92C8FE-CDA5-4943-973C-5DE5B13193D6}"/>
              </a:ext>
            </a:extLst>
          </p:cNvPr>
          <p:cNvCxnSpPr>
            <a:stCxn id="32" idx="6"/>
            <a:endCxn id="35" idx="2"/>
          </p:cNvCxnSpPr>
          <p:nvPr/>
        </p:nvCxnSpPr>
        <p:spPr>
          <a:xfrm flipV="1">
            <a:off x="7187661" y="3627333"/>
            <a:ext cx="795500" cy="84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3FC6219-8EDB-4547-B1E7-672E306C64A2}"/>
              </a:ext>
            </a:extLst>
          </p:cNvPr>
          <p:cNvCxnSpPr>
            <a:stCxn id="29" idx="5"/>
            <a:endCxn id="27" idx="5"/>
          </p:cNvCxnSpPr>
          <p:nvPr/>
        </p:nvCxnSpPr>
        <p:spPr>
          <a:xfrm>
            <a:off x="8288036" y="3075236"/>
            <a:ext cx="438463" cy="474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A6A586D-A0FC-4F9A-AEAB-1D05CA80EB88}"/>
              </a:ext>
            </a:extLst>
          </p:cNvPr>
          <p:cNvCxnSpPr>
            <a:stCxn id="29" idx="6"/>
            <a:endCxn id="28" idx="6"/>
          </p:cNvCxnSpPr>
          <p:nvPr/>
        </p:nvCxnSpPr>
        <p:spPr>
          <a:xfrm flipV="1">
            <a:off x="8316293" y="2884073"/>
            <a:ext cx="731473" cy="111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8A4BA0E-D024-440B-9AFE-C5DB078FFA68}"/>
              </a:ext>
            </a:extLst>
          </p:cNvPr>
          <p:cNvCxnSpPr>
            <a:stCxn id="28" idx="0"/>
            <a:endCxn id="37" idx="2"/>
          </p:cNvCxnSpPr>
          <p:nvPr/>
        </p:nvCxnSpPr>
        <p:spPr>
          <a:xfrm flipH="1" flipV="1">
            <a:off x="8782322" y="2162678"/>
            <a:ext cx="168967" cy="609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33C4F1-CD5A-4D6B-A0F1-39E67FB8CB17}"/>
              </a:ext>
            </a:extLst>
          </p:cNvPr>
          <p:cNvCxnSpPr>
            <a:stCxn id="37" idx="2"/>
            <a:endCxn id="36" idx="0"/>
          </p:cNvCxnSpPr>
          <p:nvPr/>
        </p:nvCxnSpPr>
        <p:spPr>
          <a:xfrm flipH="1" flipV="1">
            <a:off x="8330321" y="2158716"/>
            <a:ext cx="423744" cy="78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819EF92-B7EB-4EB5-9BD2-A5316D7BE2DF}"/>
              </a:ext>
            </a:extLst>
          </p:cNvPr>
          <p:cNvCxnSpPr>
            <a:stCxn id="37" idx="2"/>
            <a:endCxn id="29" idx="7"/>
          </p:cNvCxnSpPr>
          <p:nvPr/>
        </p:nvCxnSpPr>
        <p:spPr>
          <a:xfrm flipH="1">
            <a:off x="8288036" y="2237346"/>
            <a:ext cx="466029" cy="67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23114E7-843D-4B16-A500-2A5F5B4B377E}"/>
              </a:ext>
            </a:extLst>
          </p:cNvPr>
          <p:cNvCxnSpPr>
            <a:stCxn id="36" idx="5"/>
            <a:endCxn id="28" idx="1"/>
          </p:cNvCxnSpPr>
          <p:nvPr/>
        </p:nvCxnSpPr>
        <p:spPr>
          <a:xfrm>
            <a:off x="8398541" y="2338980"/>
            <a:ext cx="484528" cy="46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994B575-FCD0-4325-B4B6-6713FFE3CF03}"/>
              </a:ext>
            </a:extLst>
          </p:cNvPr>
          <p:cNvCxnSpPr>
            <a:stCxn id="27" idx="5"/>
            <a:endCxn id="26" idx="0"/>
          </p:cNvCxnSpPr>
          <p:nvPr/>
        </p:nvCxnSpPr>
        <p:spPr>
          <a:xfrm>
            <a:off x="8794719" y="3528333"/>
            <a:ext cx="219785" cy="129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D9E206A-6D27-47FC-8F08-D53CCF576C54}"/>
              </a:ext>
            </a:extLst>
          </p:cNvPr>
          <p:cNvCxnSpPr>
            <a:stCxn id="28" idx="4"/>
            <a:endCxn id="25" idx="4"/>
          </p:cNvCxnSpPr>
          <p:nvPr/>
        </p:nvCxnSpPr>
        <p:spPr>
          <a:xfrm>
            <a:off x="8951289" y="2996054"/>
            <a:ext cx="446843" cy="382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077C0FE-EB3E-40DC-88FE-82A1BCB54F6D}"/>
              </a:ext>
            </a:extLst>
          </p:cNvPr>
          <p:cNvCxnSpPr>
            <a:stCxn id="25" idx="4"/>
            <a:endCxn id="27" idx="0"/>
          </p:cNvCxnSpPr>
          <p:nvPr/>
        </p:nvCxnSpPr>
        <p:spPr>
          <a:xfrm flipH="1">
            <a:off x="8726499" y="3378644"/>
            <a:ext cx="671633" cy="22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784CEE2-7A81-45FB-97CB-3ABF88ED5222}"/>
              </a:ext>
            </a:extLst>
          </p:cNvPr>
          <p:cNvCxnSpPr>
            <a:stCxn id="28" idx="3"/>
            <a:endCxn id="27" idx="4"/>
          </p:cNvCxnSpPr>
          <p:nvPr/>
        </p:nvCxnSpPr>
        <p:spPr>
          <a:xfrm flipH="1">
            <a:off x="8726499" y="2963255"/>
            <a:ext cx="156570" cy="586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C82276B-5B28-42AF-B953-3BF7DE915892}"/>
              </a:ext>
            </a:extLst>
          </p:cNvPr>
          <p:cNvCxnSpPr>
            <a:stCxn id="5" idx="4"/>
            <a:endCxn id="16" idx="0"/>
          </p:cNvCxnSpPr>
          <p:nvPr/>
        </p:nvCxnSpPr>
        <p:spPr>
          <a:xfrm flipH="1">
            <a:off x="9375868" y="2121644"/>
            <a:ext cx="55328" cy="426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451B350-1781-457F-A473-3B28BE9261A8}"/>
              </a:ext>
            </a:extLst>
          </p:cNvPr>
          <p:cNvCxnSpPr>
            <a:stCxn id="5" idx="3"/>
            <a:endCxn id="37" idx="7"/>
          </p:cNvCxnSpPr>
          <p:nvPr/>
        </p:nvCxnSpPr>
        <p:spPr>
          <a:xfrm flipH="1">
            <a:off x="8918762" y="2088845"/>
            <a:ext cx="420835" cy="73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5A7F91F-A951-490E-81B3-83A0EEECED22}"/>
              </a:ext>
            </a:extLst>
          </p:cNvPr>
          <p:cNvCxnSpPr>
            <a:stCxn id="38" idx="3"/>
            <a:endCxn id="5" idx="1"/>
          </p:cNvCxnSpPr>
          <p:nvPr/>
        </p:nvCxnSpPr>
        <p:spPr>
          <a:xfrm>
            <a:off x="9267401" y="1633523"/>
            <a:ext cx="72196" cy="296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4436102-518C-407D-B636-E73179FFB2D9}"/>
              </a:ext>
            </a:extLst>
          </p:cNvPr>
          <p:cNvCxnSpPr>
            <a:stCxn id="38" idx="0"/>
            <a:endCxn id="39" idx="4"/>
          </p:cNvCxnSpPr>
          <p:nvPr/>
        </p:nvCxnSpPr>
        <p:spPr>
          <a:xfrm flipV="1">
            <a:off x="9335621" y="1313897"/>
            <a:ext cx="401895" cy="139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6844434-F74F-4143-BBD4-B34E89BA01FB}"/>
              </a:ext>
            </a:extLst>
          </p:cNvPr>
          <p:cNvCxnSpPr>
            <a:stCxn id="39" idx="6"/>
            <a:endCxn id="40" idx="5"/>
          </p:cNvCxnSpPr>
          <p:nvPr/>
        </p:nvCxnSpPr>
        <p:spPr>
          <a:xfrm>
            <a:off x="9902213" y="1239229"/>
            <a:ext cx="302729" cy="565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288F060-0028-41E4-A159-CD30A27EE3F9}"/>
              </a:ext>
            </a:extLst>
          </p:cNvPr>
          <p:cNvCxnSpPr>
            <a:stCxn id="40" idx="2"/>
            <a:endCxn id="5" idx="7"/>
          </p:cNvCxnSpPr>
          <p:nvPr/>
        </p:nvCxnSpPr>
        <p:spPr>
          <a:xfrm flipH="1">
            <a:off x="9522795" y="1729967"/>
            <a:ext cx="517450" cy="200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C0C0A25-C988-4391-9476-23EB0FBFF89E}"/>
              </a:ext>
            </a:extLst>
          </p:cNvPr>
          <p:cNvCxnSpPr>
            <a:stCxn id="39" idx="4"/>
            <a:endCxn id="14" idx="0"/>
          </p:cNvCxnSpPr>
          <p:nvPr/>
        </p:nvCxnSpPr>
        <p:spPr>
          <a:xfrm>
            <a:off x="9805736" y="1344825"/>
            <a:ext cx="24212" cy="686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D8EFE47-E6ED-4E45-9475-14937B091B75}"/>
              </a:ext>
            </a:extLst>
          </p:cNvPr>
          <p:cNvCxnSpPr>
            <a:stCxn id="14" idx="5"/>
            <a:endCxn id="22" idx="4"/>
          </p:cNvCxnSpPr>
          <p:nvPr/>
        </p:nvCxnSpPr>
        <p:spPr>
          <a:xfrm>
            <a:off x="9906459" y="2197807"/>
            <a:ext cx="138013" cy="750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8B9D50C-337A-4345-9A94-A0DE21D0ED56}"/>
              </a:ext>
            </a:extLst>
          </p:cNvPr>
          <p:cNvCxnSpPr>
            <a:stCxn id="16" idx="7"/>
            <a:endCxn id="20" idx="2"/>
          </p:cNvCxnSpPr>
          <p:nvPr/>
        </p:nvCxnSpPr>
        <p:spPr>
          <a:xfrm>
            <a:off x="9444088" y="2580927"/>
            <a:ext cx="689217" cy="13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3147EB8-468D-4C2D-95FC-0DB4A278B638}"/>
              </a:ext>
            </a:extLst>
          </p:cNvPr>
          <p:cNvCxnSpPr>
            <a:stCxn id="22" idx="3"/>
            <a:endCxn id="24" idx="0"/>
          </p:cNvCxnSpPr>
          <p:nvPr/>
        </p:nvCxnSpPr>
        <p:spPr>
          <a:xfrm flipH="1">
            <a:off x="9829948" y="2919339"/>
            <a:ext cx="138012" cy="15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53D829A-D605-432C-B51A-2D50FEFE7433}"/>
              </a:ext>
            </a:extLst>
          </p:cNvPr>
          <p:cNvCxnSpPr>
            <a:stCxn id="24" idx="3"/>
            <a:endCxn id="25" idx="1"/>
          </p:cNvCxnSpPr>
          <p:nvPr/>
        </p:nvCxnSpPr>
        <p:spPr>
          <a:xfrm flipH="1">
            <a:off x="9329912" y="3243395"/>
            <a:ext cx="423524" cy="7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DEB9679-7322-4A6D-A82F-F47632030730}"/>
              </a:ext>
            </a:extLst>
          </p:cNvPr>
          <p:cNvCxnSpPr>
            <a:stCxn id="25" idx="4"/>
            <a:endCxn id="26" idx="7"/>
          </p:cNvCxnSpPr>
          <p:nvPr/>
        </p:nvCxnSpPr>
        <p:spPr>
          <a:xfrm flipH="1">
            <a:off x="9082724" y="3378644"/>
            <a:ext cx="315408" cy="301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19D2124-299E-4357-B5D4-2B92E63576D4}"/>
              </a:ext>
            </a:extLst>
          </p:cNvPr>
          <p:cNvCxnSpPr>
            <a:stCxn id="25" idx="1"/>
            <a:endCxn id="16" idx="4"/>
          </p:cNvCxnSpPr>
          <p:nvPr/>
        </p:nvCxnSpPr>
        <p:spPr>
          <a:xfrm flipV="1">
            <a:off x="9329912" y="2772091"/>
            <a:ext cx="45956" cy="47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8579933-8F94-4CC8-A92C-C8C784FA4E7C}"/>
              </a:ext>
            </a:extLst>
          </p:cNvPr>
          <p:cNvCxnSpPr>
            <a:stCxn id="37" idx="6"/>
            <a:endCxn id="6" idx="4"/>
          </p:cNvCxnSpPr>
          <p:nvPr/>
        </p:nvCxnSpPr>
        <p:spPr>
          <a:xfrm>
            <a:off x="8947019" y="2237346"/>
            <a:ext cx="211430" cy="310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BCB925D-F6E2-45BF-81FE-AE8618117AA3}"/>
              </a:ext>
            </a:extLst>
          </p:cNvPr>
          <p:cNvCxnSpPr>
            <a:stCxn id="24" idx="3"/>
            <a:endCxn id="26" idx="7"/>
          </p:cNvCxnSpPr>
          <p:nvPr/>
        </p:nvCxnSpPr>
        <p:spPr>
          <a:xfrm flipH="1">
            <a:off x="9082724" y="3243395"/>
            <a:ext cx="670712" cy="436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313C8F0-9351-4B77-BDBB-8BC64F61E294}"/>
              </a:ext>
            </a:extLst>
          </p:cNvPr>
          <p:cNvCxnSpPr>
            <a:stCxn id="40" idx="4"/>
            <a:endCxn id="14" idx="7"/>
          </p:cNvCxnSpPr>
          <p:nvPr/>
        </p:nvCxnSpPr>
        <p:spPr>
          <a:xfrm flipH="1">
            <a:off x="9906459" y="1835563"/>
            <a:ext cx="230263" cy="224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AD1527D-6CF7-450D-9D1F-FE833A05D737}"/>
              </a:ext>
            </a:extLst>
          </p:cNvPr>
          <p:cNvCxnSpPr>
            <a:cxnSpLocks/>
            <a:stCxn id="29" idx="3"/>
            <a:endCxn id="35" idx="0"/>
          </p:cNvCxnSpPr>
          <p:nvPr/>
        </p:nvCxnSpPr>
        <p:spPr>
          <a:xfrm flipH="1">
            <a:off x="8079638" y="3075236"/>
            <a:ext cx="71958" cy="446501"/>
          </a:xfrm>
          <a:prstGeom prst="line">
            <a:avLst/>
          </a:prstGeom>
        </p:spPr>
        <p:style>
          <a:lnRef idx="1">
            <a:schemeClr val="accent1"/>
          </a:lnRef>
          <a:fillRef idx="0">
            <a:schemeClr val="accent1"/>
          </a:fillRef>
          <a:effectRef idx="0">
            <a:schemeClr val="accent1"/>
          </a:effectRef>
          <a:fontRef idx="minor">
            <a:schemeClr val="tx1"/>
          </a:fontRef>
        </p:style>
      </p:cxnSp>
      <p:sp>
        <p:nvSpPr>
          <p:cNvPr id="116" name="Flowchart: Connector 115">
            <a:extLst>
              <a:ext uri="{FF2B5EF4-FFF2-40B4-BE49-F238E27FC236}">
                <a16:creationId xmlns:a16="http://schemas.microsoft.com/office/drawing/2014/main" id="{78336E1A-EED8-4B66-9154-28553319DFA4}"/>
              </a:ext>
            </a:extLst>
          </p:cNvPr>
          <p:cNvSpPr/>
          <p:nvPr/>
        </p:nvSpPr>
        <p:spPr>
          <a:xfrm>
            <a:off x="6860395" y="2767021"/>
            <a:ext cx="192954" cy="2239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18" name="Straight Connector 117">
            <a:extLst>
              <a:ext uri="{FF2B5EF4-FFF2-40B4-BE49-F238E27FC236}">
                <a16:creationId xmlns:a16="http://schemas.microsoft.com/office/drawing/2014/main" id="{C39F07C1-5A8B-405A-9510-CD0B5EE12EDD}"/>
              </a:ext>
            </a:extLst>
          </p:cNvPr>
          <p:cNvCxnSpPr>
            <a:stCxn id="31" idx="1"/>
            <a:endCxn id="116" idx="6"/>
          </p:cNvCxnSpPr>
          <p:nvPr/>
        </p:nvCxnSpPr>
        <p:spPr>
          <a:xfrm flipH="1" flipV="1">
            <a:off x="7053349" y="2879003"/>
            <a:ext cx="366774" cy="208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AB317BC-82CC-43CC-A9D5-267D28F3BB51}"/>
              </a:ext>
            </a:extLst>
          </p:cNvPr>
          <p:cNvCxnSpPr>
            <a:stCxn id="116" idx="7"/>
            <a:endCxn id="30" idx="2"/>
          </p:cNvCxnSpPr>
          <p:nvPr/>
        </p:nvCxnSpPr>
        <p:spPr>
          <a:xfrm flipV="1">
            <a:off x="7025092" y="2561639"/>
            <a:ext cx="788820" cy="238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8D230A3-BFC2-4D3D-A49F-D6843E39D9AD}"/>
              </a:ext>
            </a:extLst>
          </p:cNvPr>
          <p:cNvCxnSpPr>
            <a:stCxn id="37" idx="0"/>
            <a:endCxn id="38" idx="3"/>
          </p:cNvCxnSpPr>
          <p:nvPr/>
        </p:nvCxnSpPr>
        <p:spPr>
          <a:xfrm flipV="1">
            <a:off x="8850542" y="1558855"/>
            <a:ext cx="388602" cy="57289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36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1B284-38D3-954E-B41E-B0BA8B2EDB35}"/>
              </a:ext>
            </a:extLst>
          </p:cNvPr>
          <p:cNvSpPr txBox="1"/>
          <p:nvPr/>
        </p:nvSpPr>
        <p:spPr>
          <a:xfrm>
            <a:off x="394761" y="1702677"/>
            <a:ext cx="5427970" cy="1754326"/>
          </a:xfrm>
          <a:prstGeom prst="rect">
            <a:avLst/>
          </a:prstGeom>
          <a:noFill/>
        </p:spPr>
        <p:txBody>
          <a:bodyPr wrap="square" rtlCol="0">
            <a:spAutoFit/>
          </a:bodyPr>
          <a:lstStyle/>
          <a:p>
            <a:endParaRPr lang="en-US" sz="3600" dirty="0">
              <a:solidFill>
                <a:srgbClr val="336600"/>
              </a:solidFill>
            </a:endParaRPr>
          </a:p>
          <a:p>
            <a:endParaRPr lang="en-US" sz="3600" dirty="0">
              <a:solidFill>
                <a:srgbClr val="336600"/>
              </a:solidFill>
            </a:endParaRPr>
          </a:p>
          <a:p>
            <a:r>
              <a:rPr lang="en-US" sz="3600" dirty="0">
                <a:solidFill>
                  <a:srgbClr val="336600"/>
                </a:solidFill>
              </a:rPr>
              <a:t>Website: www.pgssa.org</a:t>
            </a:r>
          </a:p>
        </p:txBody>
      </p:sp>
      <p:pic>
        <p:nvPicPr>
          <p:cNvPr id="3" name="Picture 2">
            <a:extLst>
              <a:ext uri="{FF2B5EF4-FFF2-40B4-BE49-F238E27FC236}">
                <a16:creationId xmlns:a16="http://schemas.microsoft.com/office/drawing/2014/main" id="{35D32F03-4B2C-4EF5-AA0E-0A61807A1820}"/>
              </a:ext>
            </a:extLst>
          </p:cNvPr>
          <p:cNvPicPr>
            <a:picLocks noChangeAspect="1"/>
          </p:cNvPicPr>
          <p:nvPr/>
        </p:nvPicPr>
        <p:blipFill>
          <a:blip r:embed="rId2"/>
          <a:stretch>
            <a:fillRect/>
          </a:stretch>
        </p:blipFill>
        <p:spPr>
          <a:xfrm>
            <a:off x="5822731" y="174705"/>
            <a:ext cx="5040919" cy="6010634"/>
          </a:xfrm>
          <a:prstGeom prst="rect">
            <a:avLst/>
          </a:prstGeom>
        </p:spPr>
      </p:pic>
      <p:pic>
        <p:nvPicPr>
          <p:cNvPr id="4" name="Picture 3">
            <a:extLst>
              <a:ext uri="{FF2B5EF4-FFF2-40B4-BE49-F238E27FC236}">
                <a16:creationId xmlns:a16="http://schemas.microsoft.com/office/drawing/2014/main" id="{B1BCABB7-6A80-4B46-9148-20A4EA5F8D4D}"/>
              </a:ext>
            </a:extLst>
          </p:cNvPr>
          <p:cNvPicPr>
            <a:picLocks noChangeAspect="1"/>
          </p:cNvPicPr>
          <p:nvPr/>
        </p:nvPicPr>
        <p:blipFill>
          <a:blip r:embed="rId3"/>
          <a:stretch>
            <a:fillRect/>
          </a:stretch>
        </p:blipFill>
        <p:spPr>
          <a:xfrm>
            <a:off x="394761" y="910050"/>
            <a:ext cx="4423138" cy="1585253"/>
          </a:xfrm>
          <a:prstGeom prst="rect">
            <a:avLst/>
          </a:prstGeom>
        </p:spPr>
      </p:pic>
    </p:spTree>
    <p:extLst>
      <p:ext uri="{BB962C8B-B14F-4D97-AF65-F5344CB8AC3E}">
        <p14:creationId xmlns:p14="http://schemas.microsoft.com/office/powerpoint/2010/main" val="2842746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457;p1" descr="A map of the world with green leaves&#10;&#10;Description automatically generated">
            <a:extLst>
              <a:ext uri="{FF2B5EF4-FFF2-40B4-BE49-F238E27FC236}">
                <a16:creationId xmlns:a16="http://schemas.microsoft.com/office/drawing/2014/main" id="{B28A99B1-3707-CB9F-1F48-2E68378472AD}"/>
              </a:ext>
            </a:extLst>
          </p:cNvPr>
          <p:cNvPicPr preferRelativeResize="0">
            <a:picLocks noGrp="1"/>
          </p:cNvPicPr>
          <p:nvPr>
            <p:ph idx="1"/>
          </p:nvPr>
        </p:nvPicPr>
        <p:blipFill>
          <a:blip r:embed="rId2"/>
          <a:stretch>
            <a:fillRect/>
          </a:stretch>
        </p:blipFill>
        <p:spPr>
          <a:xfrm>
            <a:off x="643467" y="729996"/>
            <a:ext cx="10905066" cy="5398006"/>
          </a:xfrm>
          <a:prstGeom prst="rect">
            <a:avLst/>
          </a:prstGeom>
          <a:noFill/>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76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
          <p:cNvSpPr txBox="1">
            <a:spLocks noGrp="1"/>
          </p:cNvSpPr>
          <p:nvPr>
            <p:ph type="title"/>
          </p:nvPr>
        </p:nvSpPr>
        <p:spPr>
          <a:xfrm>
            <a:off x="2017998" y="4773949"/>
            <a:ext cx="4372970" cy="1025525"/>
          </a:xfrm>
          <a:prstGeom prst="rect">
            <a:avLst/>
          </a:prstGeom>
          <a:noFill/>
          <a:ln>
            <a:noFill/>
          </a:ln>
        </p:spPr>
        <p:txBody>
          <a:bodyPr spcFirstLastPara="1" wrap="square" lIns="0" tIns="45700" rIns="91425" bIns="0" anchor="b" anchorCtr="0">
            <a:noAutofit/>
          </a:bodyPr>
          <a:lstStyle/>
          <a:p>
            <a:pPr marL="0" lvl="0" indent="0" algn="l" rtl="0">
              <a:lnSpc>
                <a:spcPct val="90000"/>
              </a:lnSpc>
              <a:spcBef>
                <a:spcPts val="0"/>
              </a:spcBef>
              <a:spcAft>
                <a:spcPts val="0"/>
              </a:spcAft>
              <a:buClr>
                <a:schemeClr val="dk2"/>
              </a:buClr>
              <a:buSzPts val="4000"/>
              <a:buFont typeface="Calibri"/>
              <a:buNone/>
            </a:pPr>
            <a:r>
              <a:rPr lang="en-ZA" sz="4000" dirty="0"/>
              <a:t>Key achievements</a:t>
            </a:r>
            <a:endParaRPr dirty="0"/>
          </a:p>
        </p:txBody>
      </p:sp>
      <p:pic>
        <p:nvPicPr>
          <p:cNvPr id="467" name="Google Shape;467;p2"/>
          <p:cNvPicPr preferRelativeResize="0"/>
          <p:nvPr/>
        </p:nvPicPr>
        <p:blipFill>
          <a:blip r:embed="rId3">
            <a:alphaModFix/>
          </a:blip>
          <a:stretch>
            <a:fillRect/>
          </a:stretch>
        </p:blipFill>
        <p:spPr>
          <a:xfrm>
            <a:off x="346854" y="353635"/>
            <a:ext cx="2963701" cy="1463350"/>
          </a:xfrm>
          <a:prstGeom prst="rect">
            <a:avLst/>
          </a:prstGeom>
          <a:noFill/>
          <a:ln>
            <a:noFill/>
          </a:ln>
        </p:spPr>
      </p:pic>
      <p:sp>
        <p:nvSpPr>
          <p:cNvPr id="12" name="Google Shape;463;p2">
            <a:extLst>
              <a:ext uri="{FF2B5EF4-FFF2-40B4-BE49-F238E27FC236}">
                <a16:creationId xmlns:a16="http://schemas.microsoft.com/office/drawing/2014/main" id="{DD170F39-277C-411E-9157-E8CB28EF8C60}"/>
              </a:ext>
            </a:extLst>
          </p:cNvPr>
          <p:cNvSpPr txBox="1">
            <a:spLocks/>
          </p:cNvSpPr>
          <p:nvPr/>
        </p:nvSpPr>
        <p:spPr>
          <a:xfrm>
            <a:off x="5751870" y="3237987"/>
            <a:ext cx="5761991" cy="7556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1600"/>
              <a:buFont typeface="Arial"/>
              <a:buNone/>
              <a:defRPr sz="16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nSpc>
                <a:spcPct val="150000"/>
              </a:lnSpc>
              <a:spcBef>
                <a:spcPts val="0"/>
              </a:spcBef>
              <a:buFont typeface="Arial" panose="020B0604020202020204" pitchFamily="34" charset="0"/>
              <a:buChar char="•"/>
            </a:pPr>
            <a:r>
              <a:rPr lang="en-ZA" sz="1800" b="1" dirty="0">
                <a:latin typeface="Calibri" panose="020F0502020204030204" pitchFamily="34" charset="0"/>
                <a:ea typeface="Calibri" panose="020F0502020204030204" pitchFamily="34" charset="0"/>
                <a:cs typeface="Times New Roman" panose="02020603050405020304" pitchFamily="18" charset="0"/>
              </a:rPr>
              <a:t>PGS Pollinator Programme </a:t>
            </a:r>
            <a:r>
              <a:rPr lang="en-ZA" sz="1800" dirty="0">
                <a:latin typeface="Calibri" panose="020F0502020204030204" pitchFamily="34" charset="0"/>
                <a:ea typeface="Calibri" panose="020F0502020204030204" pitchFamily="34" charset="0"/>
                <a:cs typeface="Times New Roman" panose="02020603050405020304" pitchFamily="18" charset="0"/>
              </a:rPr>
              <a:t>module 1,2,3 have been completed, and establishment of groups have begun.</a:t>
            </a:r>
          </a:p>
          <a:p>
            <a:pPr marL="285750" indent="-285750">
              <a:lnSpc>
                <a:spcPct val="150000"/>
              </a:lnSpc>
              <a:spcBef>
                <a:spcPts val="0"/>
              </a:spcBef>
              <a:buFont typeface="Arial" panose="020B0604020202020204" pitchFamily="34" charset="0"/>
              <a:buChar char="•"/>
            </a:pPr>
            <a:r>
              <a:rPr lang="en-ZA" sz="1800" dirty="0">
                <a:latin typeface="Calibri" panose="020F0502020204030204" pitchFamily="34" charset="0"/>
                <a:ea typeface="Calibri" panose="020F0502020204030204" pitchFamily="34" charset="0"/>
                <a:cs typeface="Times New Roman" panose="02020603050405020304" pitchFamily="18" charset="0"/>
              </a:rPr>
              <a:t>23 Groups have been </a:t>
            </a:r>
            <a:r>
              <a:rPr lang="en-ZA" sz="1800">
                <a:latin typeface="Calibri" panose="020F0502020204030204" pitchFamily="34" charset="0"/>
                <a:ea typeface="Calibri" panose="020F0502020204030204" pitchFamily="34" charset="0"/>
                <a:cs typeface="Times New Roman" panose="02020603050405020304" pitchFamily="18" charset="0"/>
              </a:rPr>
              <a:t>established through </a:t>
            </a:r>
            <a:r>
              <a:rPr lang="en-ZA" sz="1800" dirty="0">
                <a:latin typeface="Calibri" panose="020F0502020204030204" pitchFamily="34" charset="0"/>
                <a:ea typeface="Calibri" panose="020F0502020204030204" pitchFamily="34" charset="0"/>
                <a:cs typeface="Times New Roman" panose="02020603050405020304" pitchFamily="18" charset="0"/>
              </a:rPr>
              <a:t>the KHSA programme. </a:t>
            </a:r>
          </a:p>
          <a:p>
            <a:pPr marL="285750" indent="-285750">
              <a:lnSpc>
                <a:spcPct val="150000"/>
              </a:lnSpc>
              <a:spcBef>
                <a:spcPts val="0"/>
              </a:spcBef>
              <a:buFont typeface="Arial" panose="020B0604020202020204" pitchFamily="34" charset="0"/>
              <a:buChar char="•"/>
            </a:pPr>
            <a:r>
              <a:rPr lang="en-ZA" sz="1800" b="1" dirty="0">
                <a:latin typeface="Calibri" panose="020F0502020204030204" pitchFamily="34" charset="0"/>
                <a:ea typeface="Calibri" panose="020F0502020204030204" pitchFamily="34" charset="0"/>
                <a:cs typeface="Times New Roman" panose="02020603050405020304" pitchFamily="18" charset="0"/>
              </a:rPr>
              <a:t>SAOSO organic standard </a:t>
            </a:r>
            <a:r>
              <a:rPr lang="en-ZA" sz="1800" dirty="0">
                <a:latin typeface="Calibri" panose="020F0502020204030204" pitchFamily="34" charset="0"/>
                <a:ea typeface="Calibri" panose="020F0502020204030204" pitchFamily="34" charset="0"/>
                <a:cs typeface="Times New Roman" panose="02020603050405020304" pitchFamily="18" charset="0"/>
              </a:rPr>
              <a:t>is now live with certification services offered by Control Union. Printed copies of standard distributed to Pollinators and producers.</a:t>
            </a:r>
          </a:p>
          <a:p>
            <a:pPr marL="285750" indent="-285750">
              <a:lnSpc>
                <a:spcPct val="150000"/>
              </a:lnSpc>
              <a:spcBef>
                <a:spcPts val="0"/>
              </a:spcBef>
              <a:buFont typeface="Arial" panose="020B0604020202020204" pitchFamily="34" charset="0"/>
              <a:buChar char="•"/>
            </a:pPr>
            <a:r>
              <a:rPr lang="en-ZA" sz="1800" dirty="0">
                <a:latin typeface="Calibri" panose="020F0502020204030204" pitchFamily="34" charset="0"/>
                <a:ea typeface="Calibri" panose="020F0502020204030204" pitchFamily="34" charset="0"/>
                <a:cs typeface="Times New Roman" panose="02020603050405020304" pitchFamily="18" charset="0"/>
              </a:rPr>
              <a:t>PGS groups adopting the SAOSO Standard and now value chains are beginning to emerge. </a:t>
            </a:r>
          </a:p>
          <a:p>
            <a:pPr marL="0" indent="0" algn="just">
              <a:lnSpc>
                <a:spcPct val="150000"/>
              </a:lnSpc>
              <a:spcBef>
                <a:spcPts val="0"/>
              </a:spcBef>
            </a:pPr>
            <a:endParaRPr lang="en-US" sz="1800" dirty="0">
              <a:latin typeface="Calibri" panose="020F0502020204030204" pitchFamily="34" charset="0"/>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A3C507E4-A897-40C0-9D7E-C9BC9C7E7606}"/>
              </a:ext>
            </a:extLst>
          </p:cNvPr>
          <p:cNvPicPr>
            <a:picLocks noChangeAspect="1"/>
          </p:cNvPicPr>
          <p:nvPr/>
        </p:nvPicPr>
        <p:blipFill>
          <a:blip r:embed="rId4">
            <a:alphaModFix/>
          </a:blip>
          <a:stretch>
            <a:fillRect/>
          </a:stretch>
        </p:blipFill>
        <p:spPr>
          <a:xfrm>
            <a:off x="2017998" y="1816985"/>
            <a:ext cx="3409408" cy="3409408"/>
          </a:xfrm>
          <a:prstGeom prst="rect">
            <a:avLst/>
          </a:prstGeom>
        </p:spPr>
      </p:pic>
    </p:spTree>
    <p:extLst>
      <p:ext uri="{BB962C8B-B14F-4D97-AF65-F5344CB8AC3E}">
        <p14:creationId xmlns:p14="http://schemas.microsoft.com/office/powerpoint/2010/main" val="63324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3DF584C-B4F9-8366-C301-C3F7F9D7F564}"/>
              </a:ext>
            </a:extLst>
          </p:cNvPr>
          <p:cNvSpPr/>
          <p:nvPr/>
        </p:nvSpPr>
        <p:spPr>
          <a:xfrm>
            <a:off x="4811694" y="145933"/>
            <a:ext cx="1899824" cy="983201"/>
          </a:xfrm>
          <a:prstGeom prst="roundRect">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NPC – </a:t>
            </a:r>
          </a:p>
          <a:p>
            <a:pPr algn="ctr"/>
            <a:r>
              <a:rPr lang="en-US" dirty="0"/>
              <a:t>SAOSO Foundation</a:t>
            </a:r>
            <a:endParaRPr lang="en-ZA" dirty="0"/>
          </a:p>
        </p:txBody>
      </p:sp>
      <p:sp>
        <p:nvSpPr>
          <p:cNvPr id="5" name="Rectangle: Rounded Corners 4">
            <a:extLst>
              <a:ext uri="{FF2B5EF4-FFF2-40B4-BE49-F238E27FC236}">
                <a16:creationId xmlns:a16="http://schemas.microsoft.com/office/drawing/2014/main" id="{5F73B9E4-6517-1CE0-AAD6-3A878D903BCA}"/>
              </a:ext>
            </a:extLst>
          </p:cNvPr>
          <p:cNvSpPr/>
          <p:nvPr/>
        </p:nvSpPr>
        <p:spPr>
          <a:xfrm>
            <a:off x="4364853" y="1290415"/>
            <a:ext cx="2823099" cy="417251"/>
          </a:xfrm>
          <a:prstGeom prst="roundRect">
            <a:avLst/>
          </a:prstGeom>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Board of Directors</a:t>
            </a:r>
            <a:endParaRPr lang="en-ZA" dirty="0"/>
          </a:p>
        </p:txBody>
      </p:sp>
      <p:sp>
        <p:nvSpPr>
          <p:cNvPr id="6" name="Rectangle: Rounded Corners 5">
            <a:extLst>
              <a:ext uri="{FF2B5EF4-FFF2-40B4-BE49-F238E27FC236}">
                <a16:creationId xmlns:a16="http://schemas.microsoft.com/office/drawing/2014/main" id="{5D9B0714-D4E9-0588-7D0D-B48EDB7FA6A1}"/>
              </a:ext>
            </a:extLst>
          </p:cNvPr>
          <p:cNvSpPr/>
          <p:nvPr/>
        </p:nvSpPr>
        <p:spPr>
          <a:xfrm>
            <a:off x="608118" y="2723460"/>
            <a:ext cx="1677879" cy="887767"/>
          </a:xfrm>
          <a:prstGeom prst="roundRect">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Training, Research &amp; Extension</a:t>
            </a:r>
            <a:endParaRPr lang="en-ZA" sz="1600" dirty="0"/>
          </a:p>
        </p:txBody>
      </p:sp>
      <p:sp>
        <p:nvSpPr>
          <p:cNvPr id="7" name="Rectangle: Rounded Corners 6">
            <a:extLst>
              <a:ext uri="{FF2B5EF4-FFF2-40B4-BE49-F238E27FC236}">
                <a16:creationId xmlns:a16="http://schemas.microsoft.com/office/drawing/2014/main" id="{D4D7519F-9FA4-4EA2-CC0A-D9B5146E7354}"/>
              </a:ext>
            </a:extLst>
          </p:cNvPr>
          <p:cNvSpPr/>
          <p:nvPr/>
        </p:nvSpPr>
        <p:spPr>
          <a:xfrm>
            <a:off x="2453565" y="2738078"/>
            <a:ext cx="1677879" cy="88776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Advocacy &amp; Communication </a:t>
            </a:r>
            <a:endParaRPr lang="en-ZA" sz="1600" dirty="0"/>
          </a:p>
        </p:txBody>
      </p:sp>
      <p:sp>
        <p:nvSpPr>
          <p:cNvPr id="8" name="Rectangle: Rounded Corners 7">
            <a:extLst>
              <a:ext uri="{FF2B5EF4-FFF2-40B4-BE49-F238E27FC236}">
                <a16:creationId xmlns:a16="http://schemas.microsoft.com/office/drawing/2014/main" id="{5294D267-D720-E6D0-C60E-2D124650D731}"/>
              </a:ext>
            </a:extLst>
          </p:cNvPr>
          <p:cNvSpPr/>
          <p:nvPr/>
        </p:nvSpPr>
        <p:spPr>
          <a:xfrm>
            <a:off x="4308259" y="2738079"/>
            <a:ext cx="1677879" cy="887767"/>
          </a:xfrm>
          <a:prstGeom prst="roundRect">
            <a:avLst/>
          </a:prstGeom>
          <a:solidFill>
            <a:schemeClr val="accent2"/>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a:p>
            <a:pPr algn="ctr"/>
            <a:r>
              <a:rPr lang="en-US" sz="1600" dirty="0"/>
              <a:t>Value Chain &amp; Market Development</a:t>
            </a:r>
          </a:p>
          <a:p>
            <a:pPr algn="ctr"/>
            <a:endParaRPr lang="en-US" sz="1800" dirty="0"/>
          </a:p>
        </p:txBody>
      </p:sp>
      <p:sp>
        <p:nvSpPr>
          <p:cNvPr id="9" name="Rectangle: Rounded Corners 8">
            <a:extLst>
              <a:ext uri="{FF2B5EF4-FFF2-40B4-BE49-F238E27FC236}">
                <a16:creationId xmlns:a16="http://schemas.microsoft.com/office/drawing/2014/main" id="{1B3E0ECE-3296-1F6E-4BFE-A5700E3989BB}"/>
              </a:ext>
            </a:extLst>
          </p:cNvPr>
          <p:cNvSpPr/>
          <p:nvPr/>
        </p:nvSpPr>
        <p:spPr>
          <a:xfrm>
            <a:off x="6138538" y="2738080"/>
            <a:ext cx="1677879" cy="88776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Network &amp; Partnerships</a:t>
            </a:r>
            <a:endParaRPr lang="en-ZA" sz="1600" dirty="0"/>
          </a:p>
        </p:txBody>
      </p:sp>
      <p:sp>
        <p:nvSpPr>
          <p:cNvPr id="10" name="Rectangle: Rounded Corners 9">
            <a:extLst>
              <a:ext uri="{FF2B5EF4-FFF2-40B4-BE49-F238E27FC236}">
                <a16:creationId xmlns:a16="http://schemas.microsoft.com/office/drawing/2014/main" id="{0DD1BFCD-F5EB-D065-47EC-4BBA24EAFC4C}"/>
              </a:ext>
            </a:extLst>
          </p:cNvPr>
          <p:cNvSpPr/>
          <p:nvPr/>
        </p:nvSpPr>
        <p:spPr>
          <a:xfrm>
            <a:off x="8060555" y="2738079"/>
            <a:ext cx="1677879" cy="887768"/>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Program Development &amp; Innovation </a:t>
            </a:r>
            <a:endParaRPr lang="en-ZA" sz="1600" dirty="0"/>
          </a:p>
        </p:txBody>
      </p:sp>
      <p:sp>
        <p:nvSpPr>
          <p:cNvPr id="11" name="Rectangle: Rounded Corners 10">
            <a:extLst>
              <a:ext uri="{FF2B5EF4-FFF2-40B4-BE49-F238E27FC236}">
                <a16:creationId xmlns:a16="http://schemas.microsoft.com/office/drawing/2014/main" id="{00B27840-7C4F-4F51-9F2E-00AC9FF8F9E3}"/>
              </a:ext>
            </a:extLst>
          </p:cNvPr>
          <p:cNvSpPr/>
          <p:nvPr/>
        </p:nvSpPr>
        <p:spPr>
          <a:xfrm>
            <a:off x="9847926" y="2738079"/>
            <a:ext cx="1677879" cy="887767"/>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Standards &amp; Certification</a:t>
            </a:r>
            <a:endParaRPr lang="en-ZA" sz="1600" dirty="0"/>
          </a:p>
        </p:txBody>
      </p:sp>
      <p:sp>
        <p:nvSpPr>
          <p:cNvPr id="12" name="Rectangle: Rounded Corners 11">
            <a:extLst>
              <a:ext uri="{FF2B5EF4-FFF2-40B4-BE49-F238E27FC236}">
                <a16:creationId xmlns:a16="http://schemas.microsoft.com/office/drawing/2014/main" id="{47B6C67A-9CD2-4E94-8E17-8C7EA33C25ED}"/>
              </a:ext>
            </a:extLst>
          </p:cNvPr>
          <p:cNvSpPr/>
          <p:nvPr/>
        </p:nvSpPr>
        <p:spPr>
          <a:xfrm>
            <a:off x="7831233" y="0"/>
            <a:ext cx="3648911" cy="2278323"/>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Rectangle: Rounded Corners 16">
            <a:extLst>
              <a:ext uri="{FF2B5EF4-FFF2-40B4-BE49-F238E27FC236}">
                <a16:creationId xmlns:a16="http://schemas.microsoft.com/office/drawing/2014/main" id="{61E23BFB-4BC8-9DA5-2B09-988F446467A2}"/>
              </a:ext>
            </a:extLst>
          </p:cNvPr>
          <p:cNvSpPr/>
          <p:nvPr/>
        </p:nvSpPr>
        <p:spPr>
          <a:xfrm>
            <a:off x="224715" y="164696"/>
            <a:ext cx="3391270" cy="2383818"/>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TextBox 17">
            <a:extLst>
              <a:ext uri="{FF2B5EF4-FFF2-40B4-BE49-F238E27FC236}">
                <a16:creationId xmlns:a16="http://schemas.microsoft.com/office/drawing/2014/main" id="{078AA7DA-880E-7C43-43B8-1DB163E134FE}"/>
              </a:ext>
            </a:extLst>
          </p:cNvPr>
          <p:cNvSpPr txBox="1"/>
          <p:nvPr/>
        </p:nvSpPr>
        <p:spPr>
          <a:xfrm>
            <a:off x="315506" y="195791"/>
            <a:ext cx="3391270" cy="2492990"/>
          </a:xfrm>
          <a:prstGeom prst="rect">
            <a:avLst/>
          </a:prstGeom>
          <a:noFill/>
        </p:spPr>
        <p:txBody>
          <a:bodyPr wrap="square" rtlCol="0">
            <a:spAutoFit/>
          </a:bodyPr>
          <a:lstStyle/>
          <a:p>
            <a:r>
              <a:rPr lang="en-US" sz="1600" b="1" u="sng" dirty="0"/>
              <a:t>Strategy </a:t>
            </a:r>
          </a:p>
          <a:p>
            <a:pPr marL="285750" indent="-285750">
              <a:buFontTx/>
              <a:buChar char="-"/>
            </a:pPr>
            <a:r>
              <a:rPr lang="en-US" sz="1400" dirty="0"/>
              <a:t>Climate Change Adaption through Land Care </a:t>
            </a:r>
          </a:p>
          <a:p>
            <a:pPr marL="285750" indent="-285750">
              <a:buFontTx/>
              <a:buChar char="-"/>
            </a:pPr>
            <a:r>
              <a:rPr lang="en-US" sz="1400" dirty="0"/>
              <a:t>Green Economy </a:t>
            </a:r>
          </a:p>
          <a:p>
            <a:pPr marL="285750" indent="-285750">
              <a:buFontTx/>
              <a:buChar char="-"/>
            </a:pPr>
            <a:r>
              <a:rPr lang="en-US" sz="1400" dirty="0"/>
              <a:t>Establishment of Grassroots Movements </a:t>
            </a:r>
          </a:p>
          <a:p>
            <a:pPr marL="285750" indent="-285750">
              <a:buFontTx/>
              <a:buChar char="-"/>
            </a:pPr>
            <a:r>
              <a:rPr lang="en-US" sz="1400" dirty="0"/>
              <a:t>Food System Transformation</a:t>
            </a:r>
          </a:p>
          <a:p>
            <a:pPr marL="285750" indent="-285750">
              <a:buFontTx/>
              <a:buChar char="-"/>
            </a:pPr>
            <a:r>
              <a:rPr lang="en-US" sz="1400" dirty="0"/>
              <a:t>Circular Economy </a:t>
            </a:r>
          </a:p>
          <a:p>
            <a:pPr marL="285750" indent="-285750">
              <a:buFontTx/>
              <a:buChar char="-"/>
            </a:pPr>
            <a:r>
              <a:rPr lang="en-US" sz="1400" dirty="0"/>
              <a:t>Environmental, Social Governance</a:t>
            </a:r>
          </a:p>
          <a:p>
            <a:pPr marL="285750" indent="-285750">
              <a:buFontTx/>
              <a:buChar char="-"/>
            </a:pPr>
            <a:r>
              <a:rPr lang="en-US" sz="1400" dirty="0"/>
              <a:t>Sustainable Development Goals</a:t>
            </a:r>
          </a:p>
          <a:p>
            <a:r>
              <a:rPr lang="en-US" sz="1400" dirty="0"/>
              <a:t> </a:t>
            </a:r>
            <a:endParaRPr lang="en-ZA" sz="1400" dirty="0"/>
          </a:p>
        </p:txBody>
      </p:sp>
      <p:sp>
        <p:nvSpPr>
          <p:cNvPr id="19" name="Rectangle: Rounded Corners 18">
            <a:extLst>
              <a:ext uri="{FF2B5EF4-FFF2-40B4-BE49-F238E27FC236}">
                <a16:creationId xmlns:a16="http://schemas.microsoft.com/office/drawing/2014/main" id="{89106CDB-BD9B-EC1B-FD54-7D2D6909A17F}"/>
              </a:ext>
            </a:extLst>
          </p:cNvPr>
          <p:cNvSpPr/>
          <p:nvPr/>
        </p:nvSpPr>
        <p:spPr>
          <a:xfrm>
            <a:off x="4350057" y="1856639"/>
            <a:ext cx="2823099" cy="691875"/>
          </a:xfrm>
          <a:prstGeom prst="roundRect">
            <a:avLst/>
          </a:prstGeom>
          <a:solidFill>
            <a:schemeClr val="accent6">
              <a:lumMod val="75000"/>
            </a:schemeClr>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Operations – Core team (Paid Staff)</a:t>
            </a:r>
            <a:endParaRPr lang="en-ZA" dirty="0"/>
          </a:p>
        </p:txBody>
      </p:sp>
      <p:sp>
        <p:nvSpPr>
          <p:cNvPr id="21" name="Rectangle: Rounded Corners 20">
            <a:extLst>
              <a:ext uri="{FF2B5EF4-FFF2-40B4-BE49-F238E27FC236}">
                <a16:creationId xmlns:a16="http://schemas.microsoft.com/office/drawing/2014/main" id="{E2DF37CB-CEC1-21E2-78B2-45B6BA24B7CD}"/>
              </a:ext>
            </a:extLst>
          </p:cNvPr>
          <p:cNvSpPr/>
          <p:nvPr/>
        </p:nvSpPr>
        <p:spPr>
          <a:xfrm>
            <a:off x="608116" y="3750943"/>
            <a:ext cx="1677879" cy="3107057"/>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Rectangle: Rounded Corners 21">
            <a:extLst>
              <a:ext uri="{FF2B5EF4-FFF2-40B4-BE49-F238E27FC236}">
                <a16:creationId xmlns:a16="http://schemas.microsoft.com/office/drawing/2014/main" id="{7CCF1098-5FD4-184E-9408-345D34CC3198}"/>
              </a:ext>
            </a:extLst>
          </p:cNvPr>
          <p:cNvSpPr/>
          <p:nvPr/>
        </p:nvSpPr>
        <p:spPr>
          <a:xfrm>
            <a:off x="2450601" y="3750942"/>
            <a:ext cx="1677879" cy="3107057"/>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Rounded Corners 22">
            <a:extLst>
              <a:ext uri="{FF2B5EF4-FFF2-40B4-BE49-F238E27FC236}">
                <a16:creationId xmlns:a16="http://schemas.microsoft.com/office/drawing/2014/main" id="{A303120B-0AAF-3B17-3785-0DF1F1C68F02}"/>
              </a:ext>
            </a:extLst>
          </p:cNvPr>
          <p:cNvSpPr/>
          <p:nvPr/>
        </p:nvSpPr>
        <p:spPr>
          <a:xfrm>
            <a:off x="4280868" y="3707523"/>
            <a:ext cx="1677879" cy="3107057"/>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Rectangle: Rounded Corners 23">
            <a:extLst>
              <a:ext uri="{FF2B5EF4-FFF2-40B4-BE49-F238E27FC236}">
                <a16:creationId xmlns:a16="http://schemas.microsoft.com/office/drawing/2014/main" id="{07DD6C46-B33A-5012-9161-534638D4D7C8}"/>
              </a:ext>
            </a:extLst>
          </p:cNvPr>
          <p:cNvSpPr/>
          <p:nvPr/>
        </p:nvSpPr>
        <p:spPr>
          <a:xfrm>
            <a:off x="6149287" y="3708740"/>
            <a:ext cx="1677879" cy="3105840"/>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ectangle: Rounded Corners 24">
            <a:extLst>
              <a:ext uri="{FF2B5EF4-FFF2-40B4-BE49-F238E27FC236}">
                <a16:creationId xmlns:a16="http://schemas.microsoft.com/office/drawing/2014/main" id="{6E16850C-2501-1648-EFAB-7DC5F2A73988}"/>
              </a:ext>
            </a:extLst>
          </p:cNvPr>
          <p:cNvSpPr/>
          <p:nvPr/>
        </p:nvSpPr>
        <p:spPr>
          <a:xfrm>
            <a:off x="8057592" y="3750941"/>
            <a:ext cx="1677879" cy="3063639"/>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ectangle: Rounded Corners 25">
            <a:extLst>
              <a:ext uri="{FF2B5EF4-FFF2-40B4-BE49-F238E27FC236}">
                <a16:creationId xmlns:a16="http://schemas.microsoft.com/office/drawing/2014/main" id="{9699631D-1573-2D3C-1150-62470CFAAE09}"/>
              </a:ext>
            </a:extLst>
          </p:cNvPr>
          <p:cNvSpPr/>
          <p:nvPr/>
        </p:nvSpPr>
        <p:spPr>
          <a:xfrm>
            <a:off x="9893771" y="3750941"/>
            <a:ext cx="1677879" cy="3042295"/>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Picture 28">
            <a:extLst>
              <a:ext uri="{FF2B5EF4-FFF2-40B4-BE49-F238E27FC236}">
                <a16:creationId xmlns:a16="http://schemas.microsoft.com/office/drawing/2014/main" id="{F66C1239-8EF8-AE8B-E19A-C1998FB0F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550" y="118648"/>
            <a:ext cx="741068" cy="983201"/>
          </a:xfrm>
          <a:prstGeom prst="rect">
            <a:avLst/>
          </a:prstGeom>
        </p:spPr>
      </p:pic>
      <p:sp>
        <p:nvSpPr>
          <p:cNvPr id="31" name="TextBox 30">
            <a:extLst>
              <a:ext uri="{FF2B5EF4-FFF2-40B4-BE49-F238E27FC236}">
                <a16:creationId xmlns:a16="http://schemas.microsoft.com/office/drawing/2014/main" id="{F0AEE05E-B9F7-FC73-7699-2E9AA0B11ECB}"/>
              </a:ext>
            </a:extLst>
          </p:cNvPr>
          <p:cNvSpPr txBox="1"/>
          <p:nvPr/>
        </p:nvSpPr>
        <p:spPr>
          <a:xfrm>
            <a:off x="608116" y="3823192"/>
            <a:ext cx="1676806" cy="2800767"/>
          </a:xfrm>
          <a:prstGeom prst="rect">
            <a:avLst/>
          </a:prstGeom>
          <a:noFill/>
        </p:spPr>
        <p:txBody>
          <a:bodyPr wrap="square" rtlCol="0">
            <a:spAutoFit/>
          </a:bodyPr>
          <a:lstStyle/>
          <a:p>
            <a:pPr marL="171450" indent="-171450">
              <a:buFont typeface="Arial" panose="020B0604020202020204" pitchFamily="34" charset="0"/>
              <a:buChar char="•"/>
            </a:pPr>
            <a:r>
              <a:rPr lang="en-US" sz="1100" dirty="0"/>
              <a:t>Preservation of indigenous knowledge systems. </a:t>
            </a:r>
          </a:p>
          <a:p>
            <a:pPr marL="171450" indent="-171450">
              <a:buFont typeface="Arial" panose="020B0604020202020204" pitchFamily="34" charset="0"/>
              <a:buChar char="•"/>
            </a:pPr>
            <a:r>
              <a:rPr lang="en-US" sz="1100" dirty="0"/>
              <a:t>Action drive research for organic agriculture and food system. </a:t>
            </a:r>
          </a:p>
          <a:p>
            <a:pPr marL="171450" indent="-171450">
              <a:buFont typeface="Arial" panose="020B0604020202020204" pitchFamily="34" charset="0"/>
              <a:buChar char="•"/>
            </a:pPr>
            <a:r>
              <a:rPr lang="en-US" sz="1100" dirty="0"/>
              <a:t>Development of training programs </a:t>
            </a:r>
          </a:p>
          <a:p>
            <a:pPr marL="171450" indent="-171450">
              <a:buFont typeface="Arial" panose="020B0604020202020204" pitchFamily="34" charset="0"/>
              <a:buChar char="•"/>
            </a:pPr>
            <a:r>
              <a:rPr lang="en-US" sz="1100" dirty="0"/>
              <a:t>Skills development </a:t>
            </a:r>
            <a:r>
              <a:rPr lang="en-ZA" sz="1100" dirty="0"/>
              <a:t> youth and woman. </a:t>
            </a:r>
          </a:p>
          <a:p>
            <a:pPr marL="171450" indent="-171450">
              <a:buFont typeface="Arial" panose="020B0604020202020204" pitchFamily="34" charset="0"/>
              <a:buChar char="•"/>
            </a:pPr>
            <a:r>
              <a:rPr lang="en-ZA" sz="1100" dirty="0"/>
              <a:t>Extension service will transfer skills to farmers and communities. </a:t>
            </a:r>
          </a:p>
          <a:p>
            <a:pPr marL="171450" indent="-171450">
              <a:buFont typeface="Arial" panose="020B0604020202020204" pitchFamily="34" charset="0"/>
              <a:buChar char="•"/>
            </a:pPr>
            <a:r>
              <a:rPr lang="en-ZA" sz="1100" dirty="0"/>
              <a:t>Establish alternative to FISP.</a:t>
            </a:r>
            <a:endParaRPr lang="en-US" sz="1100" dirty="0"/>
          </a:p>
        </p:txBody>
      </p:sp>
      <p:sp>
        <p:nvSpPr>
          <p:cNvPr id="32" name="TextBox 31">
            <a:extLst>
              <a:ext uri="{FF2B5EF4-FFF2-40B4-BE49-F238E27FC236}">
                <a16:creationId xmlns:a16="http://schemas.microsoft.com/office/drawing/2014/main" id="{3BE7F006-B992-74D3-2598-E36C8D996589}"/>
              </a:ext>
            </a:extLst>
          </p:cNvPr>
          <p:cNvSpPr txBox="1"/>
          <p:nvPr/>
        </p:nvSpPr>
        <p:spPr>
          <a:xfrm>
            <a:off x="2459785" y="3807716"/>
            <a:ext cx="1676806" cy="3031599"/>
          </a:xfrm>
          <a:prstGeom prst="rect">
            <a:avLst/>
          </a:prstGeom>
          <a:noFill/>
        </p:spPr>
        <p:txBody>
          <a:bodyPr wrap="square" rtlCol="0">
            <a:spAutoFit/>
          </a:bodyPr>
          <a:lstStyle/>
          <a:p>
            <a:pPr marL="285750" indent="-285750">
              <a:buFontTx/>
              <a:buChar char="-"/>
            </a:pPr>
            <a:r>
              <a:rPr lang="en-US" sz="1000" dirty="0"/>
              <a:t>Developing targeted campaigns</a:t>
            </a:r>
          </a:p>
          <a:p>
            <a:pPr marL="285750" indent="-285750">
              <a:buFontTx/>
              <a:buChar char="-"/>
            </a:pPr>
            <a:r>
              <a:rPr lang="en-US" sz="1000" dirty="0"/>
              <a:t>Policy reform for Agroecology and Organic Agriculture.</a:t>
            </a:r>
          </a:p>
          <a:p>
            <a:pPr marL="285750" indent="-285750">
              <a:buFontTx/>
              <a:buChar char="-"/>
            </a:pPr>
            <a:r>
              <a:rPr lang="en-US" sz="1000" dirty="0"/>
              <a:t>Civil society participation in shaping the future of the food system.</a:t>
            </a:r>
          </a:p>
          <a:p>
            <a:pPr marL="285750" indent="-285750">
              <a:buFontTx/>
              <a:buChar char="-"/>
            </a:pPr>
            <a:r>
              <a:rPr lang="en-US" sz="1000" dirty="0"/>
              <a:t>Brand development for organic</a:t>
            </a:r>
          </a:p>
          <a:p>
            <a:pPr marL="285750" indent="-285750">
              <a:buFontTx/>
              <a:buChar char="-"/>
            </a:pPr>
            <a:r>
              <a:rPr lang="en-US" sz="1000" dirty="0"/>
              <a:t>National information and communication strategies. </a:t>
            </a:r>
          </a:p>
          <a:p>
            <a:pPr marL="285750" indent="-285750">
              <a:buFontTx/>
              <a:buChar char="-"/>
            </a:pPr>
            <a:r>
              <a:rPr lang="en-US" sz="1000" dirty="0"/>
              <a:t>Consumer awareness loyalty program. </a:t>
            </a:r>
          </a:p>
          <a:p>
            <a:pPr marL="285750" indent="-285750">
              <a:buFontTx/>
              <a:buChar char="-"/>
            </a:pPr>
            <a:r>
              <a:rPr lang="en-US" sz="1000" dirty="0"/>
              <a:t>Revival of Government engagement  (OSSIC)</a:t>
            </a:r>
          </a:p>
          <a:p>
            <a:pPr marL="285750" indent="-285750">
              <a:buFontTx/>
              <a:buChar char="-"/>
            </a:pPr>
            <a:endParaRPr lang="en-ZA" sz="1100" dirty="0"/>
          </a:p>
        </p:txBody>
      </p:sp>
      <p:sp>
        <p:nvSpPr>
          <p:cNvPr id="35" name="TextBox 34">
            <a:extLst>
              <a:ext uri="{FF2B5EF4-FFF2-40B4-BE49-F238E27FC236}">
                <a16:creationId xmlns:a16="http://schemas.microsoft.com/office/drawing/2014/main" id="{7B1C4BE9-B88B-8483-2287-F5E286F634CC}"/>
              </a:ext>
            </a:extLst>
          </p:cNvPr>
          <p:cNvSpPr txBox="1"/>
          <p:nvPr/>
        </p:nvSpPr>
        <p:spPr>
          <a:xfrm>
            <a:off x="4262376" y="4440218"/>
            <a:ext cx="1696371" cy="2160456"/>
          </a:xfrm>
          <a:prstGeom prst="rect">
            <a:avLst/>
          </a:prstGeom>
          <a:noFill/>
        </p:spPr>
        <p:txBody>
          <a:bodyPr wrap="square" rtlCol="0">
            <a:spAutoFit/>
          </a:bodyPr>
          <a:lstStyle/>
          <a:p>
            <a:endParaRPr lang="en-ZA" dirty="0"/>
          </a:p>
        </p:txBody>
      </p:sp>
      <p:sp>
        <p:nvSpPr>
          <p:cNvPr id="36" name="TextBox 35">
            <a:extLst>
              <a:ext uri="{FF2B5EF4-FFF2-40B4-BE49-F238E27FC236}">
                <a16:creationId xmlns:a16="http://schemas.microsoft.com/office/drawing/2014/main" id="{CC9D9F2C-270E-8C18-A2DD-2CCFE1E67F7E}"/>
              </a:ext>
            </a:extLst>
          </p:cNvPr>
          <p:cNvSpPr txBox="1"/>
          <p:nvPr/>
        </p:nvSpPr>
        <p:spPr>
          <a:xfrm>
            <a:off x="4271635" y="3712967"/>
            <a:ext cx="1677879" cy="3170099"/>
          </a:xfrm>
          <a:prstGeom prst="rect">
            <a:avLst/>
          </a:prstGeom>
          <a:solidFill>
            <a:schemeClr val="accent2"/>
          </a:solidFill>
        </p:spPr>
        <p:txBody>
          <a:bodyPr wrap="square" rtlCol="0">
            <a:spAutoFit/>
          </a:bodyPr>
          <a:lstStyle/>
          <a:p>
            <a:pPr marL="171450" indent="-171450">
              <a:buFontTx/>
              <a:buChar char="-"/>
            </a:pPr>
            <a:r>
              <a:rPr lang="en-US" sz="1000" dirty="0"/>
              <a:t>Stimulate the development of sustainable markets in increased trade.</a:t>
            </a:r>
          </a:p>
          <a:p>
            <a:pPr marL="171450" indent="-171450">
              <a:buFontTx/>
              <a:buChar char="-"/>
            </a:pPr>
            <a:r>
              <a:rPr lang="en-US" sz="1000" dirty="0"/>
              <a:t>Development of local food systems for domestic. </a:t>
            </a:r>
          </a:p>
          <a:p>
            <a:pPr marL="171450" indent="-171450">
              <a:buFontTx/>
              <a:buChar char="-"/>
            </a:pPr>
            <a:r>
              <a:rPr lang="en-US" sz="1000" dirty="0"/>
              <a:t>Trade Desk for market access regional and international</a:t>
            </a:r>
          </a:p>
          <a:p>
            <a:pPr marL="171450" indent="-171450">
              <a:buFontTx/>
              <a:buChar char="-"/>
            </a:pPr>
            <a:r>
              <a:rPr lang="en-ZA" sz="1000" dirty="0"/>
              <a:t>Stimulating the manufacturing of organic inputs and seed. </a:t>
            </a:r>
          </a:p>
          <a:p>
            <a:pPr marL="171450" indent="-171450">
              <a:buFontTx/>
              <a:buChar char="-"/>
            </a:pPr>
            <a:r>
              <a:rPr lang="en-ZA" sz="1000" dirty="0"/>
              <a:t>Encouraging value addition through </a:t>
            </a:r>
            <a:r>
              <a:rPr lang="en-ZA" sz="1000" dirty="0" err="1"/>
              <a:t>Agro</a:t>
            </a:r>
            <a:r>
              <a:rPr lang="en-ZA" sz="1000" dirty="0"/>
              <a:t>-processing </a:t>
            </a:r>
          </a:p>
          <a:p>
            <a:pPr marL="171450" indent="-171450">
              <a:buFontTx/>
              <a:buChar char="-"/>
            </a:pPr>
            <a:r>
              <a:rPr lang="en-ZA" sz="1000" dirty="0"/>
              <a:t>Job creation and employment opportunities for woman &amp; youth. </a:t>
            </a:r>
          </a:p>
        </p:txBody>
      </p:sp>
      <p:sp>
        <p:nvSpPr>
          <p:cNvPr id="37" name="TextBox 36">
            <a:extLst>
              <a:ext uri="{FF2B5EF4-FFF2-40B4-BE49-F238E27FC236}">
                <a16:creationId xmlns:a16="http://schemas.microsoft.com/office/drawing/2014/main" id="{34756FFF-3AB5-1D2F-0C97-99144A934DF8}"/>
              </a:ext>
            </a:extLst>
          </p:cNvPr>
          <p:cNvSpPr txBox="1"/>
          <p:nvPr/>
        </p:nvSpPr>
        <p:spPr>
          <a:xfrm>
            <a:off x="6131464" y="3724474"/>
            <a:ext cx="1676806" cy="3339376"/>
          </a:xfrm>
          <a:prstGeom prst="rect">
            <a:avLst/>
          </a:prstGeom>
          <a:noFill/>
        </p:spPr>
        <p:txBody>
          <a:bodyPr wrap="square" rtlCol="0">
            <a:spAutoFit/>
          </a:bodyPr>
          <a:lstStyle/>
          <a:p>
            <a:pPr marL="285750" indent="-285750">
              <a:buFontTx/>
              <a:buChar char="-"/>
            </a:pPr>
            <a:r>
              <a:rPr lang="en-US" sz="1000" dirty="0"/>
              <a:t>Development of sector partnerships.</a:t>
            </a:r>
          </a:p>
          <a:p>
            <a:pPr marL="285750" indent="-285750">
              <a:buFontTx/>
              <a:buChar char="-"/>
            </a:pPr>
            <a:r>
              <a:rPr lang="en-US" sz="1000" dirty="0"/>
              <a:t>Promoting engagement including government, farmers &amp; private sector </a:t>
            </a:r>
          </a:p>
          <a:p>
            <a:pPr marL="285750" indent="-285750">
              <a:buFontTx/>
              <a:buChar char="-"/>
            </a:pPr>
            <a:r>
              <a:rPr lang="en-US" sz="1000" dirty="0"/>
              <a:t>Maximize impact </a:t>
            </a:r>
          </a:p>
          <a:p>
            <a:pPr marL="285750" indent="-285750">
              <a:buFontTx/>
              <a:buChar char="-"/>
            </a:pPr>
            <a:r>
              <a:rPr lang="en-US" sz="1000" dirty="0"/>
              <a:t>Expand geographical reach through out SA and the region. </a:t>
            </a:r>
          </a:p>
          <a:p>
            <a:pPr marL="285750" indent="-285750">
              <a:buFontTx/>
              <a:buChar char="-"/>
            </a:pPr>
            <a:r>
              <a:rPr lang="en-US" sz="1000" dirty="0"/>
              <a:t>Government Engagement</a:t>
            </a:r>
          </a:p>
          <a:p>
            <a:pPr marL="285750" indent="-285750">
              <a:buFontTx/>
              <a:buChar char="-"/>
            </a:pPr>
            <a:r>
              <a:rPr lang="en-US" sz="1000" dirty="0"/>
              <a:t>Joint fundraising targeting grassroots activities </a:t>
            </a:r>
          </a:p>
          <a:p>
            <a:pPr marL="285750" indent="-285750">
              <a:buFontTx/>
              <a:buChar char="-"/>
            </a:pPr>
            <a:r>
              <a:rPr lang="en-US" sz="1000" dirty="0"/>
              <a:t>Donor &amp; Partnership Management </a:t>
            </a:r>
          </a:p>
          <a:p>
            <a:pPr marL="285750" indent="-285750">
              <a:buFontTx/>
              <a:buChar char="-"/>
            </a:pPr>
            <a:r>
              <a:rPr lang="en-US" sz="1000" dirty="0"/>
              <a:t>Cooperative Governance and civil society participation</a:t>
            </a:r>
          </a:p>
          <a:p>
            <a:pPr marL="285750" indent="-285750">
              <a:buFontTx/>
              <a:buChar char="-"/>
            </a:pPr>
            <a:endParaRPr lang="en-ZA" sz="1100" dirty="0"/>
          </a:p>
        </p:txBody>
      </p:sp>
      <p:sp>
        <p:nvSpPr>
          <p:cNvPr id="38" name="TextBox 37">
            <a:extLst>
              <a:ext uri="{FF2B5EF4-FFF2-40B4-BE49-F238E27FC236}">
                <a16:creationId xmlns:a16="http://schemas.microsoft.com/office/drawing/2014/main" id="{2FC2FE25-ADB6-5B81-6121-8C914C15062B}"/>
              </a:ext>
            </a:extLst>
          </p:cNvPr>
          <p:cNvSpPr txBox="1"/>
          <p:nvPr/>
        </p:nvSpPr>
        <p:spPr>
          <a:xfrm>
            <a:off x="8009116" y="3823192"/>
            <a:ext cx="1676806" cy="3647152"/>
          </a:xfrm>
          <a:prstGeom prst="rect">
            <a:avLst/>
          </a:prstGeom>
          <a:noFill/>
        </p:spPr>
        <p:txBody>
          <a:bodyPr wrap="square" rtlCol="0">
            <a:spAutoFit/>
          </a:bodyPr>
          <a:lstStyle/>
          <a:p>
            <a:pPr marL="285750" indent="-285750">
              <a:buFontTx/>
              <a:buChar char="-"/>
            </a:pPr>
            <a:r>
              <a:rPr lang="en-US" sz="1100" dirty="0"/>
              <a:t>Establishing Centers of Excellence nationally.  </a:t>
            </a:r>
          </a:p>
          <a:p>
            <a:pPr marL="285750" indent="-285750">
              <a:buFontTx/>
              <a:buChar char="-"/>
            </a:pPr>
            <a:r>
              <a:rPr lang="en-US" sz="1100" dirty="0"/>
              <a:t>Endorsement of national programs linked to NGO’s.</a:t>
            </a:r>
          </a:p>
          <a:p>
            <a:pPr marL="285750" indent="-285750">
              <a:buFontTx/>
              <a:buChar char="-"/>
            </a:pPr>
            <a:r>
              <a:rPr lang="en-US" sz="1100" dirty="0"/>
              <a:t>Prototyping Organic 3.0 at Centers of Excellence.</a:t>
            </a:r>
          </a:p>
          <a:p>
            <a:pPr marL="285750" indent="-285750">
              <a:buFontTx/>
              <a:buChar char="-"/>
            </a:pPr>
            <a:r>
              <a:rPr lang="en-US" sz="1100" dirty="0"/>
              <a:t>Technology and Innovation. </a:t>
            </a:r>
          </a:p>
          <a:p>
            <a:pPr marL="285750" indent="-285750">
              <a:buFontTx/>
              <a:buChar char="-"/>
            </a:pPr>
            <a:r>
              <a:rPr lang="en-US" sz="1100" dirty="0"/>
              <a:t>Engagement with national and local Government for alignment to national programs.</a:t>
            </a:r>
          </a:p>
          <a:p>
            <a:pPr marL="285750" indent="-285750">
              <a:buFontTx/>
              <a:buChar char="-"/>
            </a:pPr>
            <a:r>
              <a:rPr lang="en-US" sz="1100" dirty="0"/>
              <a:t>Monitoring </a:t>
            </a:r>
            <a:r>
              <a:rPr lang="en-US" sz="1100"/>
              <a:t>&amp; Evaluation </a:t>
            </a:r>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ZA" sz="1100" dirty="0"/>
          </a:p>
        </p:txBody>
      </p:sp>
      <p:sp>
        <p:nvSpPr>
          <p:cNvPr id="39" name="TextBox 38">
            <a:extLst>
              <a:ext uri="{FF2B5EF4-FFF2-40B4-BE49-F238E27FC236}">
                <a16:creationId xmlns:a16="http://schemas.microsoft.com/office/drawing/2014/main" id="{57EB8B19-F160-372E-0B93-645F05CD5258}"/>
              </a:ext>
            </a:extLst>
          </p:cNvPr>
          <p:cNvSpPr txBox="1"/>
          <p:nvPr/>
        </p:nvSpPr>
        <p:spPr>
          <a:xfrm>
            <a:off x="9965897" y="3824501"/>
            <a:ext cx="1676806" cy="3200876"/>
          </a:xfrm>
          <a:prstGeom prst="rect">
            <a:avLst/>
          </a:prstGeom>
          <a:noFill/>
        </p:spPr>
        <p:txBody>
          <a:bodyPr wrap="square" rtlCol="0">
            <a:spAutoFit/>
          </a:bodyPr>
          <a:lstStyle/>
          <a:p>
            <a:pPr marL="171450" indent="-171450">
              <a:buFontTx/>
              <a:buChar char="-"/>
            </a:pPr>
            <a:r>
              <a:rPr lang="en-US" sz="1000" dirty="0"/>
              <a:t>Custodian of the SAOSO Standard.</a:t>
            </a:r>
          </a:p>
          <a:p>
            <a:pPr marL="171450" indent="-171450">
              <a:buFontTx/>
              <a:buChar char="-"/>
            </a:pPr>
            <a:r>
              <a:rPr lang="en-US" sz="1000" dirty="0"/>
              <a:t>Maintaining the integrity of the SAOSO standard for processing and production. </a:t>
            </a:r>
          </a:p>
          <a:p>
            <a:pPr marL="171450" indent="-171450">
              <a:buFontTx/>
              <a:buChar char="-"/>
            </a:pPr>
            <a:r>
              <a:rPr lang="en-US" sz="1000" dirty="0"/>
              <a:t>Labeling and traceability. </a:t>
            </a:r>
          </a:p>
          <a:p>
            <a:pPr marL="171450" indent="-171450">
              <a:buFontTx/>
              <a:buChar char="-"/>
            </a:pPr>
            <a:r>
              <a:rPr lang="en-US" sz="1000" dirty="0"/>
              <a:t>Governance of the standards and certification.  Establishment of PGS groups nationally 2</a:t>
            </a:r>
            <a:r>
              <a:rPr lang="en-US" sz="1000" baseline="30000" dirty="0"/>
              <a:t>nd</a:t>
            </a:r>
            <a:r>
              <a:rPr lang="en-US" sz="1000" dirty="0"/>
              <a:t> party certification. </a:t>
            </a:r>
          </a:p>
          <a:p>
            <a:pPr marL="171450" indent="-171450">
              <a:buFontTx/>
              <a:buChar char="-"/>
            </a:pPr>
            <a:r>
              <a:rPr lang="en-US" sz="1000" dirty="0"/>
              <a:t>Working with 3</a:t>
            </a:r>
            <a:r>
              <a:rPr lang="en-US" sz="1000" baseline="30000" dirty="0"/>
              <a:t>rd</a:t>
            </a:r>
            <a:r>
              <a:rPr lang="en-US" sz="1000" dirty="0"/>
              <a:t> party certification for export.</a:t>
            </a:r>
          </a:p>
          <a:p>
            <a:pPr marL="171450" indent="-171450">
              <a:buFontTx/>
              <a:buChar char="-"/>
            </a:pPr>
            <a:r>
              <a:rPr lang="en-US" sz="1000" dirty="0"/>
              <a:t>Working with retailers for the acceptance of organic produce.</a:t>
            </a:r>
          </a:p>
          <a:p>
            <a:pPr marL="171450" indent="-171450">
              <a:buFontTx/>
              <a:buChar char="-"/>
            </a:pPr>
            <a:endParaRPr lang="en-US" sz="1100" dirty="0"/>
          </a:p>
          <a:p>
            <a:pPr marL="285750" indent="-285750">
              <a:buFontTx/>
              <a:buChar char="-"/>
            </a:pPr>
            <a:endParaRPr lang="en-ZA" sz="1100" dirty="0"/>
          </a:p>
        </p:txBody>
      </p:sp>
      <p:sp>
        <p:nvSpPr>
          <p:cNvPr id="42" name="TextBox 41">
            <a:extLst>
              <a:ext uri="{FF2B5EF4-FFF2-40B4-BE49-F238E27FC236}">
                <a16:creationId xmlns:a16="http://schemas.microsoft.com/office/drawing/2014/main" id="{80CD9A73-07FD-7C6A-8148-1A667272C33D}"/>
              </a:ext>
            </a:extLst>
          </p:cNvPr>
          <p:cNvSpPr txBox="1"/>
          <p:nvPr/>
        </p:nvSpPr>
        <p:spPr>
          <a:xfrm>
            <a:off x="7915110" y="43420"/>
            <a:ext cx="3481155" cy="2031325"/>
          </a:xfrm>
          <a:prstGeom prst="rect">
            <a:avLst/>
          </a:prstGeom>
          <a:noFill/>
        </p:spPr>
        <p:txBody>
          <a:bodyPr wrap="square" rtlCol="0">
            <a:spAutoFit/>
          </a:bodyPr>
          <a:lstStyle/>
          <a:p>
            <a:r>
              <a:rPr lang="en-US" b="1" u="sng" dirty="0"/>
              <a:t>Core Vision</a:t>
            </a:r>
          </a:p>
          <a:p>
            <a:r>
              <a:rPr lang="en-US" dirty="0"/>
              <a:t>Promoting sustainable development and climate change adaption through a clean and ethical food system that preserves the health of soil for the 7</a:t>
            </a:r>
            <a:r>
              <a:rPr lang="en-US" baseline="30000" dirty="0"/>
              <a:t>th</a:t>
            </a:r>
            <a:r>
              <a:rPr lang="en-US" dirty="0"/>
              <a:t> Generation.</a:t>
            </a:r>
          </a:p>
        </p:txBody>
      </p:sp>
    </p:spTree>
    <p:extLst>
      <p:ext uri="{BB962C8B-B14F-4D97-AF65-F5344CB8AC3E}">
        <p14:creationId xmlns:p14="http://schemas.microsoft.com/office/powerpoint/2010/main" val="269016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2BACFCE8-6C51-45E3-97CA-FB1D77708DEF}"/>
              </a:ext>
            </a:extLst>
          </p:cNvPr>
          <p:cNvGrpSpPr/>
          <p:nvPr/>
        </p:nvGrpSpPr>
        <p:grpSpPr>
          <a:xfrm>
            <a:off x="5684653" y="3490013"/>
            <a:ext cx="5028727" cy="2603955"/>
            <a:chOff x="5684653" y="3490013"/>
            <a:chExt cx="5028727" cy="2603955"/>
          </a:xfrm>
        </p:grpSpPr>
        <p:sp>
          <p:nvSpPr>
            <p:cNvPr id="20" name="Freeform 23">
              <a:extLst>
                <a:ext uri="{FF2B5EF4-FFF2-40B4-BE49-F238E27FC236}">
                  <a16:creationId xmlns:a16="http://schemas.microsoft.com/office/drawing/2014/main" id="{D256A323-7BD5-48A1-A61E-C83A2512C5C7}"/>
                </a:ext>
              </a:extLst>
            </p:cNvPr>
            <p:cNvSpPr>
              <a:spLocks/>
            </p:cNvSpPr>
            <p:nvPr/>
          </p:nvSpPr>
          <p:spPr bwMode="auto">
            <a:xfrm>
              <a:off x="5791697" y="3490013"/>
              <a:ext cx="4823948" cy="2603955"/>
            </a:xfrm>
            <a:custGeom>
              <a:avLst/>
              <a:gdLst>
                <a:gd name="T0" fmla="*/ 8 w 1210"/>
                <a:gd name="T1" fmla="*/ 655 h 656"/>
                <a:gd name="T2" fmla="*/ 2 w 1210"/>
                <a:gd name="T3" fmla="*/ 653 h 656"/>
                <a:gd name="T4" fmla="*/ 4 w 1210"/>
                <a:gd name="T5" fmla="*/ 646 h 656"/>
                <a:gd name="T6" fmla="*/ 1203 w 1210"/>
                <a:gd name="T7" fmla="*/ 1 h 656"/>
                <a:gd name="T8" fmla="*/ 1209 w 1210"/>
                <a:gd name="T9" fmla="*/ 3 h 656"/>
                <a:gd name="T10" fmla="*/ 1207 w 1210"/>
                <a:gd name="T11" fmla="*/ 10 h 656"/>
                <a:gd name="T12" fmla="*/ 8 w 1210"/>
                <a:gd name="T13" fmla="*/ 655 h 656"/>
              </a:gdLst>
              <a:ahLst/>
              <a:cxnLst>
                <a:cxn ang="0">
                  <a:pos x="T0" y="T1"/>
                </a:cxn>
                <a:cxn ang="0">
                  <a:pos x="T2" y="T3"/>
                </a:cxn>
                <a:cxn ang="0">
                  <a:pos x="T4" y="T5"/>
                </a:cxn>
                <a:cxn ang="0">
                  <a:pos x="T6" y="T7"/>
                </a:cxn>
                <a:cxn ang="0">
                  <a:pos x="T8" y="T9"/>
                </a:cxn>
                <a:cxn ang="0">
                  <a:pos x="T10" y="T11"/>
                </a:cxn>
                <a:cxn ang="0">
                  <a:pos x="T12" y="T13"/>
                </a:cxn>
              </a:cxnLst>
              <a:rect l="0" t="0" r="r" b="b"/>
              <a:pathLst>
                <a:path w="1210" h="656">
                  <a:moveTo>
                    <a:pt x="8" y="655"/>
                  </a:moveTo>
                  <a:cubicBezTo>
                    <a:pt x="6" y="656"/>
                    <a:pt x="3" y="655"/>
                    <a:pt x="2" y="653"/>
                  </a:cubicBezTo>
                  <a:cubicBezTo>
                    <a:pt x="0" y="650"/>
                    <a:pt x="1" y="647"/>
                    <a:pt x="4" y="646"/>
                  </a:cubicBezTo>
                  <a:cubicBezTo>
                    <a:pt x="1203" y="1"/>
                    <a:pt x="1203" y="1"/>
                    <a:pt x="1203" y="1"/>
                  </a:cubicBezTo>
                  <a:cubicBezTo>
                    <a:pt x="1205" y="0"/>
                    <a:pt x="1208" y="1"/>
                    <a:pt x="1209" y="3"/>
                  </a:cubicBezTo>
                  <a:cubicBezTo>
                    <a:pt x="1210" y="6"/>
                    <a:pt x="1209" y="9"/>
                    <a:pt x="1207" y="10"/>
                  </a:cubicBezTo>
                  <a:cubicBezTo>
                    <a:pt x="8" y="655"/>
                    <a:pt x="8" y="655"/>
                    <a:pt x="8" y="655"/>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4">
              <a:extLst>
                <a:ext uri="{FF2B5EF4-FFF2-40B4-BE49-F238E27FC236}">
                  <a16:creationId xmlns:a16="http://schemas.microsoft.com/office/drawing/2014/main" id="{8057CF77-B9C8-49C5-9F30-7E179FF104EB}"/>
                </a:ext>
              </a:extLst>
            </p:cNvPr>
            <p:cNvSpPr>
              <a:spLocks/>
            </p:cNvSpPr>
            <p:nvPr/>
          </p:nvSpPr>
          <p:spPr bwMode="auto">
            <a:xfrm>
              <a:off x="5684653" y="6054408"/>
              <a:ext cx="290880" cy="34906"/>
            </a:xfrm>
            <a:custGeom>
              <a:avLst/>
              <a:gdLst>
                <a:gd name="T0" fmla="*/ 5 w 73"/>
                <a:gd name="T1" fmla="*/ 9 h 9"/>
                <a:gd name="T2" fmla="*/ 0 w 73"/>
                <a:gd name="T3" fmla="*/ 4 h 9"/>
                <a:gd name="T4" fmla="*/ 5 w 73"/>
                <a:gd name="T5" fmla="*/ 0 h 9"/>
                <a:gd name="T6" fmla="*/ 68 w 73"/>
                <a:gd name="T7" fmla="*/ 0 h 9"/>
                <a:gd name="T8" fmla="*/ 73 w 73"/>
                <a:gd name="T9" fmla="*/ 4 h 9"/>
                <a:gd name="T10" fmla="*/ 68 w 73"/>
                <a:gd name="T11" fmla="*/ 9 h 9"/>
                <a:gd name="T12" fmla="*/ 5 w 7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3" h="9">
                  <a:moveTo>
                    <a:pt x="5" y="9"/>
                  </a:moveTo>
                  <a:cubicBezTo>
                    <a:pt x="3" y="9"/>
                    <a:pt x="0" y="7"/>
                    <a:pt x="0" y="4"/>
                  </a:cubicBezTo>
                  <a:cubicBezTo>
                    <a:pt x="0" y="2"/>
                    <a:pt x="3" y="0"/>
                    <a:pt x="5" y="0"/>
                  </a:cubicBezTo>
                  <a:cubicBezTo>
                    <a:pt x="68" y="0"/>
                    <a:pt x="68" y="0"/>
                    <a:pt x="68" y="0"/>
                  </a:cubicBezTo>
                  <a:cubicBezTo>
                    <a:pt x="71" y="0"/>
                    <a:pt x="73" y="2"/>
                    <a:pt x="73" y="4"/>
                  </a:cubicBezTo>
                  <a:cubicBezTo>
                    <a:pt x="73" y="7"/>
                    <a:pt x="71" y="9"/>
                    <a:pt x="68" y="9"/>
                  </a:cubicBezTo>
                  <a:cubicBezTo>
                    <a:pt x="5" y="9"/>
                    <a:pt x="5" y="9"/>
                    <a:pt x="5" y="9"/>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5">
              <a:extLst>
                <a:ext uri="{FF2B5EF4-FFF2-40B4-BE49-F238E27FC236}">
                  <a16:creationId xmlns:a16="http://schemas.microsoft.com/office/drawing/2014/main" id="{7FDC3906-7984-4CB7-80EB-CBCCD8EBD1BC}"/>
                </a:ext>
              </a:extLst>
            </p:cNvPr>
            <p:cNvSpPr>
              <a:spLocks/>
            </p:cNvSpPr>
            <p:nvPr/>
          </p:nvSpPr>
          <p:spPr bwMode="auto">
            <a:xfrm>
              <a:off x="6792323" y="5451704"/>
              <a:ext cx="290880" cy="34906"/>
            </a:xfrm>
            <a:custGeom>
              <a:avLst/>
              <a:gdLst>
                <a:gd name="T0" fmla="*/ 5 w 73"/>
                <a:gd name="T1" fmla="*/ 9 h 9"/>
                <a:gd name="T2" fmla="*/ 0 w 73"/>
                <a:gd name="T3" fmla="*/ 4 h 9"/>
                <a:gd name="T4" fmla="*/ 5 w 73"/>
                <a:gd name="T5" fmla="*/ 0 h 9"/>
                <a:gd name="T6" fmla="*/ 68 w 73"/>
                <a:gd name="T7" fmla="*/ 0 h 9"/>
                <a:gd name="T8" fmla="*/ 73 w 73"/>
                <a:gd name="T9" fmla="*/ 4 h 9"/>
                <a:gd name="T10" fmla="*/ 68 w 73"/>
                <a:gd name="T11" fmla="*/ 9 h 9"/>
                <a:gd name="T12" fmla="*/ 5 w 7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3" h="9">
                  <a:moveTo>
                    <a:pt x="5" y="9"/>
                  </a:moveTo>
                  <a:cubicBezTo>
                    <a:pt x="2" y="9"/>
                    <a:pt x="0" y="7"/>
                    <a:pt x="0" y="4"/>
                  </a:cubicBezTo>
                  <a:cubicBezTo>
                    <a:pt x="0" y="2"/>
                    <a:pt x="2" y="0"/>
                    <a:pt x="5" y="0"/>
                  </a:cubicBezTo>
                  <a:cubicBezTo>
                    <a:pt x="68" y="0"/>
                    <a:pt x="68" y="0"/>
                    <a:pt x="68" y="0"/>
                  </a:cubicBezTo>
                  <a:cubicBezTo>
                    <a:pt x="71" y="0"/>
                    <a:pt x="73" y="2"/>
                    <a:pt x="73" y="4"/>
                  </a:cubicBezTo>
                  <a:cubicBezTo>
                    <a:pt x="73" y="7"/>
                    <a:pt x="71" y="9"/>
                    <a:pt x="68" y="9"/>
                  </a:cubicBezTo>
                  <a:cubicBezTo>
                    <a:pt x="5" y="9"/>
                    <a:pt x="5" y="9"/>
                    <a:pt x="5" y="9"/>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6">
              <a:extLst>
                <a:ext uri="{FF2B5EF4-FFF2-40B4-BE49-F238E27FC236}">
                  <a16:creationId xmlns:a16="http://schemas.microsoft.com/office/drawing/2014/main" id="{F8C4CAC9-F226-47E5-AB57-E57E03889E02}"/>
                </a:ext>
              </a:extLst>
            </p:cNvPr>
            <p:cNvSpPr>
              <a:spLocks/>
            </p:cNvSpPr>
            <p:nvPr/>
          </p:nvSpPr>
          <p:spPr bwMode="auto">
            <a:xfrm>
              <a:off x="8023326" y="4788499"/>
              <a:ext cx="290880" cy="34906"/>
            </a:xfrm>
            <a:custGeom>
              <a:avLst/>
              <a:gdLst>
                <a:gd name="T0" fmla="*/ 5 w 73"/>
                <a:gd name="T1" fmla="*/ 9 h 9"/>
                <a:gd name="T2" fmla="*/ 0 w 73"/>
                <a:gd name="T3" fmla="*/ 5 h 9"/>
                <a:gd name="T4" fmla="*/ 5 w 73"/>
                <a:gd name="T5" fmla="*/ 0 h 9"/>
                <a:gd name="T6" fmla="*/ 68 w 73"/>
                <a:gd name="T7" fmla="*/ 0 h 9"/>
                <a:gd name="T8" fmla="*/ 73 w 73"/>
                <a:gd name="T9" fmla="*/ 5 h 9"/>
                <a:gd name="T10" fmla="*/ 68 w 73"/>
                <a:gd name="T11" fmla="*/ 9 h 9"/>
                <a:gd name="T12" fmla="*/ 5 w 7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3" h="9">
                  <a:moveTo>
                    <a:pt x="5" y="9"/>
                  </a:moveTo>
                  <a:cubicBezTo>
                    <a:pt x="2" y="9"/>
                    <a:pt x="0" y="7"/>
                    <a:pt x="0" y="5"/>
                  </a:cubicBezTo>
                  <a:cubicBezTo>
                    <a:pt x="0" y="2"/>
                    <a:pt x="2" y="0"/>
                    <a:pt x="5" y="0"/>
                  </a:cubicBezTo>
                  <a:cubicBezTo>
                    <a:pt x="68" y="0"/>
                    <a:pt x="68" y="0"/>
                    <a:pt x="68" y="0"/>
                  </a:cubicBezTo>
                  <a:cubicBezTo>
                    <a:pt x="71" y="0"/>
                    <a:pt x="73" y="2"/>
                    <a:pt x="73" y="5"/>
                  </a:cubicBezTo>
                  <a:cubicBezTo>
                    <a:pt x="73" y="7"/>
                    <a:pt x="71" y="9"/>
                    <a:pt x="68" y="9"/>
                  </a:cubicBezTo>
                  <a:cubicBezTo>
                    <a:pt x="5" y="9"/>
                    <a:pt x="5" y="9"/>
                    <a:pt x="5" y="9"/>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7">
              <a:extLst>
                <a:ext uri="{FF2B5EF4-FFF2-40B4-BE49-F238E27FC236}">
                  <a16:creationId xmlns:a16="http://schemas.microsoft.com/office/drawing/2014/main" id="{278149BC-1F90-420A-A2E9-22496A067C7D}"/>
                </a:ext>
              </a:extLst>
            </p:cNvPr>
            <p:cNvSpPr>
              <a:spLocks/>
            </p:cNvSpPr>
            <p:nvPr/>
          </p:nvSpPr>
          <p:spPr bwMode="auto">
            <a:xfrm>
              <a:off x="9224077" y="4143909"/>
              <a:ext cx="290880" cy="39560"/>
            </a:xfrm>
            <a:custGeom>
              <a:avLst/>
              <a:gdLst>
                <a:gd name="T0" fmla="*/ 5 w 73"/>
                <a:gd name="T1" fmla="*/ 10 h 10"/>
                <a:gd name="T2" fmla="*/ 0 w 73"/>
                <a:gd name="T3" fmla="*/ 5 h 10"/>
                <a:gd name="T4" fmla="*/ 5 w 73"/>
                <a:gd name="T5" fmla="*/ 0 h 10"/>
                <a:gd name="T6" fmla="*/ 68 w 73"/>
                <a:gd name="T7" fmla="*/ 0 h 10"/>
                <a:gd name="T8" fmla="*/ 73 w 73"/>
                <a:gd name="T9" fmla="*/ 5 h 10"/>
                <a:gd name="T10" fmla="*/ 68 w 73"/>
                <a:gd name="T11" fmla="*/ 10 h 10"/>
                <a:gd name="T12" fmla="*/ 5 w 7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3" h="10">
                  <a:moveTo>
                    <a:pt x="5" y="10"/>
                  </a:moveTo>
                  <a:cubicBezTo>
                    <a:pt x="2" y="10"/>
                    <a:pt x="0" y="7"/>
                    <a:pt x="0" y="5"/>
                  </a:cubicBezTo>
                  <a:cubicBezTo>
                    <a:pt x="0" y="2"/>
                    <a:pt x="2" y="0"/>
                    <a:pt x="5" y="0"/>
                  </a:cubicBezTo>
                  <a:cubicBezTo>
                    <a:pt x="68" y="0"/>
                    <a:pt x="68" y="0"/>
                    <a:pt x="68" y="0"/>
                  </a:cubicBezTo>
                  <a:cubicBezTo>
                    <a:pt x="71" y="0"/>
                    <a:pt x="73" y="2"/>
                    <a:pt x="73" y="5"/>
                  </a:cubicBezTo>
                  <a:cubicBezTo>
                    <a:pt x="73" y="7"/>
                    <a:pt x="71" y="10"/>
                    <a:pt x="68" y="10"/>
                  </a:cubicBezTo>
                  <a:cubicBezTo>
                    <a:pt x="5" y="10"/>
                    <a:pt x="5" y="10"/>
                    <a:pt x="5" y="10"/>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8">
              <a:extLst>
                <a:ext uri="{FF2B5EF4-FFF2-40B4-BE49-F238E27FC236}">
                  <a16:creationId xmlns:a16="http://schemas.microsoft.com/office/drawing/2014/main" id="{9EC4A053-2EC6-4F6C-857F-A1CF1A7512AE}"/>
                </a:ext>
              </a:extLst>
            </p:cNvPr>
            <p:cNvSpPr>
              <a:spLocks/>
            </p:cNvSpPr>
            <p:nvPr/>
          </p:nvSpPr>
          <p:spPr bwMode="auto">
            <a:xfrm>
              <a:off x="10427154" y="3494667"/>
              <a:ext cx="286226" cy="34906"/>
            </a:xfrm>
            <a:custGeom>
              <a:avLst/>
              <a:gdLst>
                <a:gd name="T0" fmla="*/ 4 w 72"/>
                <a:gd name="T1" fmla="*/ 9 h 9"/>
                <a:gd name="T2" fmla="*/ 0 w 72"/>
                <a:gd name="T3" fmla="*/ 5 h 9"/>
                <a:gd name="T4" fmla="*/ 4 w 72"/>
                <a:gd name="T5" fmla="*/ 0 h 9"/>
                <a:gd name="T6" fmla="*/ 68 w 72"/>
                <a:gd name="T7" fmla="*/ 0 h 9"/>
                <a:gd name="T8" fmla="*/ 72 w 72"/>
                <a:gd name="T9" fmla="*/ 5 h 9"/>
                <a:gd name="T10" fmla="*/ 68 w 72"/>
                <a:gd name="T11" fmla="*/ 9 h 9"/>
                <a:gd name="T12" fmla="*/ 4 w 7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72" h="9">
                  <a:moveTo>
                    <a:pt x="4" y="9"/>
                  </a:moveTo>
                  <a:cubicBezTo>
                    <a:pt x="2" y="9"/>
                    <a:pt x="0" y="7"/>
                    <a:pt x="0" y="5"/>
                  </a:cubicBezTo>
                  <a:cubicBezTo>
                    <a:pt x="0" y="2"/>
                    <a:pt x="2" y="0"/>
                    <a:pt x="4" y="0"/>
                  </a:cubicBezTo>
                  <a:cubicBezTo>
                    <a:pt x="68" y="0"/>
                    <a:pt x="68" y="0"/>
                    <a:pt x="68" y="0"/>
                  </a:cubicBezTo>
                  <a:cubicBezTo>
                    <a:pt x="70" y="0"/>
                    <a:pt x="72" y="2"/>
                    <a:pt x="72" y="5"/>
                  </a:cubicBezTo>
                  <a:cubicBezTo>
                    <a:pt x="72" y="7"/>
                    <a:pt x="70" y="9"/>
                    <a:pt x="68" y="9"/>
                  </a:cubicBezTo>
                  <a:cubicBezTo>
                    <a:pt x="4" y="9"/>
                    <a:pt x="4" y="9"/>
                    <a:pt x="4" y="9"/>
                  </a:cubicBez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4" name="TextBox 83">
            <a:extLst>
              <a:ext uri="{FF2B5EF4-FFF2-40B4-BE49-F238E27FC236}">
                <a16:creationId xmlns:a16="http://schemas.microsoft.com/office/drawing/2014/main" id="{000BBDE3-A733-48FB-89E6-C0EECD483E51}"/>
              </a:ext>
            </a:extLst>
          </p:cNvPr>
          <p:cNvSpPr txBox="1"/>
          <p:nvPr/>
        </p:nvSpPr>
        <p:spPr>
          <a:xfrm>
            <a:off x="411558" y="765689"/>
            <a:ext cx="5462413" cy="3416320"/>
          </a:xfrm>
          <a:prstGeom prst="rect">
            <a:avLst/>
          </a:prstGeom>
          <a:noFill/>
        </p:spPr>
        <p:txBody>
          <a:bodyPr wrap="square" rtlCol="0">
            <a:spAutoFit/>
          </a:bodyPr>
          <a:lstStyle/>
          <a:p>
            <a:r>
              <a:rPr lang="en-US" sz="7200" b="1" dirty="0">
                <a:solidFill>
                  <a:schemeClr val="tx1">
                    <a:lumMod val="85000"/>
                    <a:lumOff val="15000"/>
                  </a:schemeClr>
                </a:solidFill>
                <a:latin typeface="+mj-lt"/>
                <a:cs typeface="Arial" panose="020B0604020202020204" pitchFamily="34" charset="0"/>
              </a:rPr>
              <a:t>PGS Roadmap</a:t>
            </a:r>
          </a:p>
          <a:p>
            <a:r>
              <a:rPr lang="en-US" sz="7200" b="1" dirty="0">
                <a:solidFill>
                  <a:schemeClr val="tx1">
                    <a:lumMod val="85000"/>
                    <a:lumOff val="15000"/>
                  </a:schemeClr>
                </a:solidFill>
                <a:latin typeface="+mj-lt"/>
                <a:cs typeface="Arial" panose="020B0604020202020204" pitchFamily="34" charset="0"/>
              </a:rPr>
              <a:t>To </a:t>
            </a:r>
            <a:r>
              <a:rPr lang="en-US" sz="7200" b="1" dirty="0" err="1">
                <a:solidFill>
                  <a:schemeClr val="tx1">
                    <a:lumMod val="85000"/>
                    <a:lumOff val="15000"/>
                  </a:schemeClr>
                </a:solidFill>
                <a:latin typeface="+mj-lt"/>
                <a:cs typeface="Arial" panose="020B0604020202020204" pitchFamily="34" charset="0"/>
              </a:rPr>
              <a:t>Agro</a:t>
            </a:r>
            <a:r>
              <a:rPr lang="en-US" sz="7200" b="1" dirty="0">
                <a:solidFill>
                  <a:schemeClr val="tx1">
                    <a:lumMod val="85000"/>
                    <a:lumOff val="15000"/>
                  </a:schemeClr>
                </a:solidFill>
                <a:latin typeface="+mj-lt"/>
                <a:cs typeface="Arial" panose="020B0604020202020204" pitchFamily="34" charset="0"/>
              </a:rPr>
              <a:t>-Processing</a:t>
            </a:r>
          </a:p>
        </p:txBody>
      </p:sp>
      <p:grpSp>
        <p:nvGrpSpPr>
          <p:cNvPr id="90" name="Group 89">
            <a:extLst>
              <a:ext uri="{FF2B5EF4-FFF2-40B4-BE49-F238E27FC236}">
                <a16:creationId xmlns:a16="http://schemas.microsoft.com/office/drawing/2014/main" id="{5163FF2E-62A8-4371-A15F-7BB5F0EBDB2B}"/>
              </a:ext>
            </a:extLst>
          </p:cNvPr>
          <p:cNvGrpSpPr/>
          <p:nvPr/>
        </p:nvGrpSpPr>
        <p:grpSpPr>
          <a:xfrm>
            <a:off x="9610365" y="834863"/>
            <a:ext cx="1352009" cy="2441063"/>
            <a:chOff x="9610365" y="834863"/>
            <a:chExt cx="1352009" cy="2441063"/>
          </a:xfrm>
        </p:grpSpPr>
        <p:sp>
          <p:nvSpPr>
            <p:cNvPr id="2" name="Freeform 5">
              <a:extLst>
                <a:ext uri="{FF2B5EF4-FFF2-40B4-BE49-F238E27FC236}">
                  <a16:creationId xmlns:a16="http://schemas.microsoft.com/office/drawing/2014/main" id="{19C14B93-0645-492A-86C8-E01FCDA4C1CA}"/>
                </a:ext>
              </a:extLst>
            </p:cNvPr>
            <p:cNvSpPr>
              <a:spLocks/>
            </p:cNvSpPr>
            <p:nvPr/>
          </p:nvSpPr>
          <p:spPr bwMode="auto">
            <a:xfrm>
              <a:off x="9610365" y="834863"/>
              <a:ext cx="1352009" cy="2273516"/>
            </a:xfrm>
            <a:custGeom>
              <a:avLst/>
              <a:gdLst>
                <a:gd name="T0" fmla="*/ 337 w 581"/>
                <a:gd name="T1" fmla="*/ 977 h 977"/>
                <a:gd name="T2" fmla="*/ 0 w 581"/>
                <a:gd name="T3" fmla="*/ 977 h 977"/>
                <a:gd name="T4" fmla="*/ 142 w 581"/>
                <a:gd name="T5" fmla="*/ 273 h 977"/>
                <a:gd name="T6" fmla="*/ 45 w 581"/>
                <a:gd name="T7" fmla="*/ 273 h 977"/>
                <a:gd name="T8" fmla="*/ 365 w 581"/>
                <a:gd name="T9" fmla="*/ 0 h 977"/>
                <a:gd name="T10" fmla="*/ 581 w 581"/>
                <a:gd name="T11" fmla="*/ 273 h 977"/>
                <a:gd name="T12" fmla="*/ 480 w 581"/>
                <a:gd name="T13" fmla="*/ 271 h 977"/>
                <a:gd name="T14" fmla="*/ 337 w 581"/>
                <a:gd name="T15" fmla="*/ 977 h 9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1" h="977">
                  <a:moveTo>
                    <a:pt x="337" y="977"/>
                  </a:moveTo>
                  <a:lnTo>
                    <a:pt x="0" y="977"/>
                  </a:lnTo>
                  <a:lnTo>
                    <a:pt x="142" y="273"/>
                  </a:lnTo>
                  <a:lnTo>
                    <a:pt x="45" y="273"/>
                  </a:lnTo>
                  <a:lnTo>
                    <a:pt x="365" y="0"/>
                  </a:lnTo>
                  <a:lnTo>
                    <a:pt x="581" y="273"/>
                  </a:lnTo>
                  <a:lnTo>
                    <a:pt x="480" y="271"/>
                  </a:lnTo>
                  <a:lnTo>
                    <a:pt x="337" y="977"/>
                  </a:lnTo>
                  <a:close/>
                </a:path>
              </a:pathLst>
            </a:custGeom>
            <a:solidFill>
              <a:schemeClr val="bg1">
                <a:lumMod val="8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Freeform 6">
              <a:extLst>
                <a:ext uri="{FF2B5EF4-FFF2-40B4-BE49-F238E27FC236}">
                  <a16:creationId xmlns:a16="http://schemas.microsoft.com/office/drawing/2014/main" id="{4FF9BE21-ADFE-48D3-B529-8AE377A6D65B}"/>
                </a:ext>
              </a:extLst>
            </p:cNvPr>
            <p:cNvSpPr>
              <a:spLocks/>
            </p:cNvSpPr>
            <p:nvPr/>
          </p:nvSpPr>
          <p:spPr bwMode="auto">
            <a:xfrm>
              <a:off x="10052502" y="3108379"/>
              <a:ext cx="342075" cy="167547"/>
            </a:xfrm>
            <a:custGeom>
              <a:avLst/>
              <a:gdLst>
                <a:gd name="T0" fmla="*/ 147 w 147"/>
                <a:gd name="T1" fmla="*/ 0 h 72"/>
                <a:gd name="T2" fmla="*/ 7 w 147"/>
                <a:gd name="T3" fmla="*/ 72 h 72"/>
                <a:gd name="T4" fmla="*/ 0 w 147"/>
                <a:gd name="T5" fmla="*/ 0 h 72"/>
                <a:gd name="T6" fmla="*/ 147 w 147"/>
                <a:gd name="T7" fmla="*/ 0 h 72"/>
                <a:gd name="T8" fmla="*/ 147 w 147"/>
                <a:gd name="T9" fmla="*/ 0 h 72"/>
              </a:gdLst>
              <a:ahLst/>
              <a:cxnLst>
                <a:cxn ang="0">
                  <a:pos x="T0" y="T1"/>
                </a:cxn>
                <a:cxn ang="0">
                  <a:pos x="T2" y="T3"/>
                </a:cxn>
                <a:cxn ang="0">
                  <a:pos x="T4" y="T5"/>
                </a:cxn>
                <a:cxn ang="0">
                  <a:pos x="T6" y="T7"/>
                </a:cxn>
                <a:cxn ang="0">
                  <a:pos x="T8" y="T9"/>
                </a:cxn>
              </a:cxnLst>
              <a:rect l="0" t="0" r="r" b="b"/>
              <a:pathLst>
                <a:path w="147" h="72">
                  <a:moveTo>
                    <a:pt x="147" y="0"/>
                  </a:moveTo>
                  <a:lnTo>
                    <a:pt x="7" y="72"/>
                  </a:lnTo>
                  <a:lnTo>
                    <a:pt x="0" y="0"/>
                  </a:lnTo>
                  <a:lnTo>
                    <a:pt x="147" y="0"/>
                  </a:lnTo>
                  <a:lnTo>
                    <a:pt x="147" y="0"/>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9" name="Group 88">
            <a:extLst>
              <a:ext uri="{FF2B5EF4-FFF2-40B4-BE49-F238E27FC236}">
                <a16:creationId xmlns:a16="http://schemas.microsoft.com/office/drawing/2014/main" id="{5E076536-DFB2-49F1-838E-77810B7BD81E}"/>
              </a:ext>
            </a:extLst>
          </p:cNvPr>
          <p:cNvGrpSpPr/>
          <p:nvPr/>
        </p:nvGrpSpPr>
        <p:grpSpPr>
          <a:xfrm>
            <a:off x="8374708" y="1728445"/>
            <a:ext cx="1694082" cy="2199051"/>
            <a:chOff x="8374708" y="1728445"/>
            <a:chExt cx="1694082" cy="2199051"/>
          </a:xfrm>
        </p:grpSpPr>
        <p:sp>
          <p:nvSpPr>
            <p:cNvPr id="4" name="Freeform 7">
              <a:extLst>
                <a:ext uri="{FF2B5EF4-FFF2-40B4-BE49-F238E27FC236}">
                  <a16:creationId xmlns:a16="http://schemas.microsoft.com/office/drawing/2014/main" id="{8F725EFE-36D0-4715-ADF1-CF2A4DA92B95}"/>
                </a:ext>
              </a:extLst>
            </p:cNvPr>
            <p:cNvSpPr>
              <a:spLocks/>
            </p:cNvSpPr>
            <p:nvPr/>
          </p:nvSpPr>
          <p:spPr bwMode="auto">
            <a:xfrm>
              <a:off x="9100743" y="1728445"/>
              <a:ext cx="968047" cy="1547480"/>
            </a:xfrm>
            <a:custGeom>
              <a:avLst/>
              <a:gdLst>
                <a:gd name="T0" fmla="*/ 339 w 416"/>
                <a:gd name="T1" fmla="*/ 0 h 665"/>
                <a:gd name="T2" fmla="*/ 0 w 416"/>
                <a:gd name="T3" fmla="*/ 0 h 665"/>
                <a:gd name="T4" fmla="*/ 79 w 416"/>
                <a:gd name="T5" fmla="*/ 665 h 665"/>
                <a:gd name="T6" fmla="*/ 416 w 416"/>
                <a:gd name="T7" fmla="*/ 665 h 665"/>
                <a:gd name="T8" fmla="*/ 339 w 416"/>
                <a:gd name="T9" fmla="*/ 0 h 665"/>
                <a:gd name="T10" fmla="*/ 339 w 416"/>
                <a:gd name="T11" fmla="*/ 0 h 665"/>
              </a:gdLst>
              <a:ahLst/>
              <a:cxnLst>
                <a:cxn ang="0">
                  <a:pos x="T0" y="T1"/>
                </a:cxn>
                <a:cxn ang="0">
                  <a:pos x="T2" y="T3"/>
                </a:cxn>
                <a:cxn ang="0">
                  <a:pos x="T4" y="T5"/>
                </a:cxn>
                <a:cxn ang="0">
                  <a:pos x="T6" y="T7"/>
                </a:cxn>
                <a:cxn ang="0">
                  <a:pos x="T8" y="T9"/>
                </a:cxn>
                <a:cxn ang="0">
                  <a:pos x="T10" y="T11"/>
                </a:cxn>
              </a:cxnLst>
              <a:rect l="0" t="0" r="r" b="b"/>
              <a:pathLst>
                <a:path w="416" h="665">
                  <a:moveTo>
                    <a:pt x="339" y="0"/>
                  </a:moveTo>
                  <a:lnTo>
                    <a:pt x="0" y="0"/>
                  </a:lnTo>
                  <a:lnTo>
                    <a:pt x="79" y="665"/>
                  </a:lnTo>
                  <a:lnTo>
                    <a:pt x="416" y="665"/>
                  </a:lnTo>
                  <a:lnTo>
                    <a:pt x="339" y="0"/>
                  </a:lnTo>
                  <a:lnTo>
                    <a:pt x="339" y="0"/>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8">
              <a:extLst>
                <a:ext uri="{FF2B5EF4-FFF2-40B4-BE49-F238E27FC236}">
                  <a16:creationId xmlns:a16="http://schemas.microsoft.com/office/drawing/2014/main" id="{6E8B86E1-DF7D-400F-B6B5-A978949BB40E}"/>
                </a:ext>
              </a:extLst>
            </p:cNvPr>
            <p:cNvSpPr>
              <a:spLocks/>
            </p:cNvSpPr>
            <p:nvPr/>
          </p:nvSpPr>
          <p:spPr bwMode="auto">
            <a:xfrm>
              <a:off x="8374708" y="1882029"/>
              <a:ext cx="1168172" cy="1877920"/>
            </a:xfrm>
            <a:custGeom>
              <a:avLst/>
              <a:gdLst>
                <a:gd name="T0" fmla="*/ 163 w 502"/>
                <a:gd name="T1" fmla="*/ 0 h 807"/>
                <a:gd name="T2" fmla="*/ 502 w 502"/>
                <a:gd name="T3" fmla="*/ 0 h 807"/>
                <a:gd name="T4" fmla="*/ 337 w 502"/>
                <a:gd name="T5" fmla="*/ 807 h 807"/>
                <a:gd name="T6" fmla="*/ 0 w 502"/>
                <a:gd name="T7" fmla="*/ 807 h 807"/>
                <a:gd name="T8" fmla="*/ 163 w 502"/>
                <a:gd name="T9" fmla="*/ 0 h 807"/>
                <a:gd name="T10" fmla="*/ 163 w 502"/>
                <a:gd name="T11" fmla="*/ 0 h 807"/>
              </a:gdLst>
              <a:ahLst/>
              <a:cxnLst>
                <a:cxn ang="0">
                  <a:pos x="T0" y="T1"/>
                </a:cxn>
                <a:cxn ang="0">
                  <a:pos x="T2" y="T3"/>
                </a:cxn>
                <a:cxn ang="0">
                  <a:pos x="T4" y="T5"/>
                </a:cxn>
                <a:cxn ang="0">
                  <a:pos x="T6" y="T7"/>
                </a:cxn>
                <a:cxn ang="0">
                  <a:pos x="T8" y="T9"/>
                </a:cxn>
                <a:cxn ang="0">
                  <a:pos x="T10" y="T11"/>
                </a:cxn>
              </a:cxnLst>
              <a:rect l="0" t="0" r="r" b="b"/>
              <a:pathLst>
                <a:path w="502" h="807">
                  <a:moveTo>
                    <a:pt x="163" y="0"/>
                  </a:moveTo>
                  <a:lnTo>
                    <a:pt x="502" y="0"/>
                  </a:lnTo>
                  <a:lnTo>
                    <a:pt x="337" y="807"/>
                  </a:lnTo>
                  <a:lnTo>
                    <a:pt x="0" y="807"/>
                  </a:lnTo>
                  <a:lnTo>
                    <a:pt x="163" y="0"/>
                  </a:lnTo>
                  <a:lnTo>
                    <a:pt x="163"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9">
              <a:extLst>
                <a:ext uri="{FF2B5EF4-FFF2-40B4-BE49-F238E27FC236}">
                  <a16:creationId xmlns:a16="http://schemas.microsoft.com/office/drawing/2014/main" id="{47FA9031-A4BB-475E-AC39-BFB6809334B6}"/>
                </a:ext>
              </a:extLst>
            </p:cNvPr>
            <p:cNvSpPr>
              <a:spLocks/>
            </p:cNvSpPr>
            <p:nvPr/>
          </p:nvSpPr>
          <p:spPr bwMode="auto">
            <a:xfrm>
              <a:off x="8754016" y="1728445"/>
              <a:ext cx="1135594" cy="153584"/>
            </a:xfrm>
            <a:custGeom>
              <a:avLst/>
              <a:gdLst>
                <a:gd name="T0" fmla="*/ 339 w 488"/>
                <a:gd name="T1" fmla="*/ 66 h 66"/>
                <a:gd name="T2" fmla="*/ 0 w 488"/>
                <a:gd name="T3" fmla="*/ 66 h 66"/>
                <a:gd name="T4" fmla="*/ 149 w 488"/>
                <a:gd name="T5" fmla="*/ 0 h 66"/>
                <a:gd name="T6" fmla="*/ 488 w 488"/>
                <a:gd name="T7" fmla="*/ 0 h 66"/>
                <a:gd name="T8" fmla="*/ 339 w 488"/>
                <a:gd name="T9" fmla="*/ 66 h 66"/>
                <a:gd name="T10" fmla="*/ 339 w 488"/>
                <a:gd name="T11" fmla="*/ 66 h 66"/>
              </a:gdLst>
              <a:ahLst/>
              <a:cxnLst>
                <a:cxn ang="0">
                  <a:pos x="T0" y="T1"/>
                </a:cxn>
                <a:cxn ang="0">
                  <a:pos x="T2" y="T3"/>
                </a:cxn>
                <a:cxn ang="0">
                  <a:pos x="T4" y="T5"/>
                </a:cxn>
                <a:cxn ang="0">
                  <a:pos x="T6" y="T7"/>
                </a:cxn>
                <a:cxn ang="0">
                  <a:pos x="T8" y="T9"/>
                </a:cxn>
                <a:cxn ang="0">
                  <a:pos x="T10" y="T11"/>
                </a:cxn>
              </a:cxnLst>
              <a:rect l="0" t="0" r="r" b="b"/>
              <a:pathLst>
                <a:path w="488" h="66">
                  <a:moveTo>
                    <a:pt x="339" y="66"/>
                  </a:moveTo>
                  <a:lnTo>
                    <a:pt x="0" y="66"/>
                  </a:lnTo>
                  <a:lnTo>
                    <a:pt x="149" y="0"/>
                  </a:lnTo>
                  <a:lnTo>
                    <a:pt x="488" y="0"/>
                  </a:lnTo>
                  <a:lnTo>
                    <a:pt x="339" y="66"/>
                  </a:lnTo>
                  <a:lnTo>
                    <a:pt x="339" y="66"/>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10">
              <a:extLst>
                <a:ext uri="{FF2B5EF4-FFF2-40B4-BE49-F238E27FC236}">
                  <a16:creationId xmlns:a16="http://schemas.microsoft.com/office/drawing/2014/main" id="{BFF2CF47-15C3-4DAC-BE88-86942B5FDA68}"/>
                </a:ext>
              </a:extLst>
            </p:cNvPr>
            <p:cNvSpPr>
              <a:spLocks/>
            </p:cNvSpPr>
            <p:nvPr/>
          </p:nvSpPr>
          <p:spPr bwMode="auto">
            <a:xfrm>
              <a:off x="8816845" y="3759949"/>
              <a:ext cx="342075" cy="167547"/>
            </a:xfrm>
            <a:custGeom>
              <a:avLst/>
              <a:gdLst>
                <a:gd name="T0" fmla="*/ 147 w 147"/>
                <a:gd name="T1" fmla="*/ 0 h 72"/>
                <a:gd name="T2" fmla="*/ 9 w 147"/>
                <a:gd name="T3" fmla="*/ 72 h 72"/>
                <a:gd name="T4" fmla="*/ 0 w 147"/>
                <a:gd name="T5" fmla="*/ 0 h 72"/>
                <a:gd name="T6" fmla="*/ 147 w 147"/>
                <a:gd name="T7" fmla="*/ 0 h 72"/>
                <a:gd name="T8" fmla="*/ 147 w 147"/>
                <a:gd name="T9" fmla="*/ 0 h 72"/>
              </a:gdLst>
              <a:ahLst/>
              <a:cxnLst>
                <a:cxn ang="0">
                  <a:pos x="T0" y="T1"/>
                </a:cxn>
                <a:cxn ang="0">
                  <a:pos x="T2" y="T3"/>
                </a:cxn>
                <a:cxn ang="0">
                  <a:pos x="T4" y="T5"/>
                </a:cxn>
                <a:cxn ang="0">
                  <a:pos x="T6" y="T7"/>
                </a:cxn>
                <a:cxn ang="0">
                  <a:pos x="T8" y="T9"/>
                </a:cxn>
              </a:cxnLst>
              <a:rect l="0" t="0" r="r" b="b"/>
              <a:pathLst>
                <a:path w="147" h="72">
                  <a:moveTo>
                    <a:pt x="147" y="0"/>
                  </a:moveTo>
                  <a:lnTo>
                    <a:pt x="9" y="72"/>
                  </a:lnTo>
                  <a:lnTo>
                    <a:pt x="0" y="0"/>
                  </a:lnTo>
                  <a:lnTo>
                    <a:pt x="147" y="0"/>
                  </a:lnTo>
                  <a:lnTo>
                    <a:pt x="147" y="0"/>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TextBox 36">
              <a:extLst>
                <a:ext uri="{FF2B5EF4-FFF2-40B4-BE49-F238E27FC236}">
                  <a16:creationId xmlns:a16="http://schemas.microsoft.com/office/drawing/2014/main" id="{2C07DD7C-CD83-4C51-A5CE-17BAF210BF6A}"/>
                </a:ext>
              </a:extLst>
            </p:cNvPr>
            <p:cNvSpPr txBox="1"/>
            <p:nvPr/>
          </p:nvSpPr>
          <p:spPr>
            <a:xfrm>
              <a:off x="8548263" y="1974960"/>
              <a:ext cx="972562" cy="584775"/>
            </a:xfrm>
            <a:prstGeom prst="rect">
              <a:avLst/>
            </a:prstGeom>
          </p:spPr>
          <p:txBody>
            <a:bodyPr wrap="square">
              <a:spAutoFit/>
            </a:bodyPr>
            <a:lstStyle>
              <a:defPPr>
                <a:defRPr lang="en-US"/>
              </a:defPPr>
              <a:lvl1pPr algn="ctr">
                <a:defRPr sz="2800" b="1">
                  <a:solidFill>
                    <a:schemeClr val="accent3"/>
                  </a:solidFill>
                  <a:latin typeface="+mj-lt"/>
                  <a:ea typeface="Open Sans" panose="020B0606030504020204" pitchFamily="34" charset="0"/>
                  <a:cs typeface="Segoe UI" panose="020B0502040204020203" pitchFamily="34" charset="0"/>
                </a:defRPr>
              </a:lvl1pPr>
            </a:lstStyle>
            <a:p>
              <a:r>
                <a:rPr lang="en-US" sz="3200" dirty="0">
                  <a:solidFill>
                    <a:schemeClr val="bg1"/>
                  </a:solidFill>
                </a:rPr>
                <a:t>04</a:t>
              </a:r>
            </a:p>
          </p:txBody>
        </p:sp>
      </p:grpSp>
      <p:grpSp>
        <p:nvGrpSpPr>
          <p:cNvPr id="81" name="Group 80">
            <a:extLst>
              <a:ext uri="{FF2B5EF4-FFF2-40B4-BE49-F238E27FC236}">
                <a16:creationId xmlns:a16="http://schemas.microsoft.com/office/drawing/2014/main" id="{F8D96E0B-8523-496E-986B-EDDD3F6CCC76}"/>
              </a:ext>
            </a:extLst>
          </p:cNvPr>
          <p:cNvGrpSpPr/>
          <p:nvPr/>
        </p:nvGrpSpPr>
        <p:grpSpPr>
          <a:xfrm>
            <a:off x="8351438" y="1376402"/>
            <a:ext cx="602512" cy="602512"/>
            <a:chOff x="3099041" y="2627311"/>
            <a:chExt cx="602512" cy="602512"/>
          </a:xfrm>
        </p:grpSpPr>
        <p:sp>
          <p:nvSpPr>
            <p:cNvPr id="82" name="Rectangle: Rounded Corners 81">
              <a:extLst>
                <a:ext uri="{FF2B5EF4-FFF2-40B4-BE49-F238E27FC236}">
                  <a16:creationId xmlns:a16="http://schemas.microsoft.com/office/drawing/2014/main" id="{3ED6F2E0-E258-4C57-AC5E-F743693A3048}"/>
                </a:ext>
              </a:extLst>
            </p:cNvPr>
            <p:cNvSpPr/>
            <p:nvPr/>
          </p:nvSpPr>
          <p:spPr>
            <a:xfrm rot="2700000">
              <a:off x="3099041" y="2627311"/>
              <a:ext cx="602512" cy="602512"/>
            </a:xfrm>
            <a:prstGeom prst="roundRect">
              <a:avLst>
                <a:gd name="adj" fmla="val 36545"/>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3" name="Rectangle 82">
              <a:extLst>
                <a:ext uri="{FF2B5EF4-FFF2-40B4-BE49-F238E27FC236}">
                  <a16:creationId xmlns:a16="http://schemas.microsoft.com/office/drawing/2014/main" id="{4D9139EB-6072-4CF4-992A-D0A07F061730}"/>
                </a:ext>
              </a:extLst>
            </p:cNvPr>
            <p:cNvSpPr/>
            <p:nvPr/>
          </p:nvSpPr>
          <p:spPr>
            <a:xfrm>
              <a:off x="3244850" y="2773119"/>
              <a:ext cx="310895" cy="310893"/>
            </a:xfrm>
            <a:prstGeom prst="rect">
              <a:avLst/>
            </a:prstGeom>
            <a:blipFill>
              <a:blip r:embed="rId2">
                <a:lum bright="70000" contrast="-70000"/>
                <a:extLst>
                  <a:ext uri="{BEBA8EAE-BF5A-486C-A8C5-ECC9F3942E4B}">
                    <a14:imgProps xmlns:a14="http://schemas.microsoft.com/office/drawing/2010/main">
                      <a14:imgLayer r:embed="rId3">
                        <a14:imgEffect>
                          <a14:artisticPhotocopy/>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8" name="Group 87">
            <a:extLst>
              <a:ext uri="{FF2B5EF4-FFF2-40B4-BE49-F238E27FC236}">
                <a16:creationId xmlns:a16="http://schemas.microsoft.com/office/drawing/2014/main" id="{17F150C0-74EE-4374-9A1C-3BE462406938}"/>
              </a:ext>
            </a:extLst>
          </p:cNvPr>
          <p:cNvGrpSpPr/>
          <p:nvPr/>
        </p:nvGrpSpPr>
        <p:grpSpPr>
          <a:xfrm>
            <a:off x="7139052" y="2377689"/>
            <a:ext cx="1698737" cy="2199050"/>
            <a:chOff x="7139052" y="2377689"/>
            <a:chExt cx="1698737" cy="2199050"/>
          </a:xfrm>
        </p:grpSpPr>
        <p:sp>
          <p:nvSpPr>
            <p:cNvPr id="8" name="Freeform 11">
              <a:extLst>
                <a:ext uri="{FF2B5EF4-FFF2-40B4-BE49-F238E27FC236}">
                  <a16:creationId xmlns:a16="http://schemas.microsoft.com/office/drawing/2014/main" id="{C75EE59A-779A-496B-8F4E-81800A921CA0}"/>
                </a:ext>
              </a:extLst>
            </p:cNvPr>
            <p:cNvSpPr>
              <a:spLocks/>
            </p:cNvSpPr>
            <p:nvPr/>
          </p:nvSpPr>
          <p:spPr bwMode="auto">
            <a:xfrm>
              <a:off x="7865088" y="2377689"/>
              <a:ext cx="972701" cy="1549807"/>
            </a:xfrm>
            <a:custGeom>
              <a:avLst/>
              <a:gdLst>
                <a:gd name="T0" fmla="*/ 339 w 418"/>
                <a:gd name="T1" fmla="*/ 0 h 666"/>
                <a:gd name="T2" fmla="*/ 0 w 418"/>
                <a:gd name="T3" fmla="*/ 0 h 666"/>
                <a:gd name="T4" fmla="*/ 79 w 418"/>
                <a:gd name="T5" fmla="*/ 666 h 666"/>
                <a:gd name="T6" fmla="*/ 418 w 418"/>
                <a:gd name="T7" fmla="*/ 666 h 666"/>
                <a:gd name="T8" fmla="*/ 339 w 418"/>
                <a:gd name="T9" fmla="*/ 0 h 666"/>
                <a:gd name="T10" fmla="*/ 339 w 418"/>
                <a:gd name="T11" fmla="*/ 0 h 666"/>
              </a:gdLst>
              <a:ahLst/>
              <a:cxnLst>
                <a:cxn ang="0">
                  <a:pos x="T0" y="T1"/>
                </a:cxn>
                <a:cxn ang="0">
                  <a:pos x="T2" y="T3"/>
                </a:cxn>
                <a:cxn ang="0">
                  <a:pos x="T4" y="T5"/>
                </a:cxn>
                <a:cxn ang="0">
                  <a:pos x="T6" y="T7"/>
                </a:cxn>
                <a:cxn ang="0">
                  <a:pos x="T8" y="T9"/>
                </a:cxn>
                <a:cxn ang="0">
                  <a:pos x="T10" y="T11"/>
                </a:cxn>
              </a:cxnLst>
              <a:rect l="0" t="0" r="r" b="b"/>
              <a:pathLst>
                <a:path w="418" h="666">
                  <a:moveTo>
                    <a:pt x="339" y="0"/>
                  </a:moveTo>
                  <a:lnTo>
                    <a:pt x="0" y="0"/>
                  </a:lnTo>
                  <a:lnTo>
                    <a:pt x="79" y="666"/>
                  </a:lnTo>
                  <a:lnTo>
                    <a:pt x="418" y="666"/>
                  </a:lnTo>
                  <a:lnTo>
                    <a:pt x="339" y="0"/>
                  </a:lnTo>
                  <a:lnTo>
                    <a:pt x="339" y="0"/>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2">
              <a:extLst>
                <a:ext uri="{FF2B5EF4-FFF2-40B4-BE49-F238E27FC236}">
                  <a16:creationId xmlns:a16="http://schemas.microsoft.com/office/drawing/2014/main" id="{16687305-560D-45F5-B844-74C6733FC31C}"/>
                </a:ext>
              </a:extLst>
            </p:cNvPr>
            <p:cNvSpPr>
              <a:spLocks/>
            </p:cNvSpPr>
            <p:nvPr/>
          </p:nvSpPr>
          <p:spPr bwMode="auto">
            <a:xfrm>
              <a:off x="7518358" y="2377689"/>
              <a:ext cx="1135594" cy="155912"/>
            </a:xfrm>
            <a:custGeom>
              <a:avLst/>
              <a:gdLst>
                <a:gd name="T0" fmla="*/ 339 w 488"/>
                <a:gd name="T1" fmla="*/ 67 h 67"/>
                <a:gd name="T2" fmla="*/ 0 w 488"/>
                <a:gd name="T3" fmla="*/ 67 h 67"/>
                <a:gd name="T4" fmla="*/ 149 w 488"/>
                <a:gd name="T5" fmla="*/ 0 h 67"/>
                <a:gd name="T6" fmla="*/ 488 w 488"/>
                <a:gd name="T7" fmla="*/ 0 h 67"/>
                <a:gd name="T8" fmla="*/ 339 w 488"/>
                <a:gd name="T9" fmla="*/ 67 h 67"/>
                <a:gd name="T10" fmla="*/ 339 w 488"/>
                <a:gd name="T11" fmla="*/ 67 h 67"/>
              </a:gdLst>
              <a:ahLst/>
              <a:cxnLst>
                <a:cxn ang="0">
                  <a:pos x="T0" y="T1"/>
                </a:cxn>
                <a:cxn ang="0">
                  <a:pos x="T2" y="T3"/>
                </a:cxn>
                <a:cxn ang="0">
                  <a:pos x="T4" y="T5"/>
                </a:cxn>
                <a:cxn ang="0">
                  <a:pos x="T6" y="T7"/>
                </a:cxn>
                <a:cxn ang="0">
                  <a:pos x="T8" y="T9"/>
                </a:cxn>
                <a:cxn ang="0">
                  <a:pos x="T10" y="T11"/>
                </a:cxn>
              </a:cxnLst>
              <a:rect l="0" t="0" r="r" b="b"/>
              <a:pathLst>
                <a:path w="488" h="67">
                  <a:moveTo>
                    <a:pt x="339" y="67"/>
                  </a:moveTo>
                  <a:lnTo>
                    <a:pt x="0" y="67"/>
                  </a:lnTo>
                  <a:lnTo>
                    <a:pt x="149" y="0"/>
                  </a:lnTo>
                  <a:lnTo>
                    <a:pt x="488" y="0"/>
                  </a:lnTo>
                  <a:lnTo>
                    <a:pt x="339" y="67"/>
                  </a:lnTo>
                  <a:lnTo>
                    <a:pt x="339" y="67"/>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3">
              <a:extLst>
                <a:ext uri="{FF2B5EF4-FFF2-40B4-BE49-F238E27FC236}">
                  <a16:creationId xmlns:a16="http://schemas.microsoft.com/office/drawing/2014/main" id="{51F8D661-03CC-4BEA-8BFA-F1549C76C5CB}"/>
                </a:ext>
              </a:extLst>
            </p:cNvPr>
            <p:cNvSpPr>
              <a:spLocks/>
            </p:cNvSpPr>
            <p:nvPr/>
          </p:nvSpPr>
          <p:spPr bwMode="auto">
            <a:xfrm>
              <a:off x="7139052" y="2533600"/>
              <a:ext cx="1168172" cy="1877920"/>
            </a:xfrm>
            <a:custGeom>
              <a:avLst/>
              <a:gdLst>
                <a:gd name="T0" fmla="*/ 163 w 502"/>
                <a:gd name="T1" fmla="*/ 0 h 807"/>
                <a:gd name="T2" fmla="*/ 502 w 502"/>
                <a:gd name="T3" fmla="*/ 0 h 807"/>
                <a:gd name="T4" fmla="*/ 337 w 502"/>
                <a:gd name="T5" fmla="*/ 807 h 807"/>
                <a:gd name="T6" fmla="*/ 0 w 502"/>
                <a:gd name="T7" fmla="*/ 807 h 807"/>
                <a:gd name="T8" fmla="*/ 163 w 502"/>
                <a:gd name="T9" fmla="*/ 0 h 807"/>
                <a:gd name="T10" fmla="*/ 163 w 502"/>
                <a:gd name="T11" fmla="*/ 0 h 807"/>
              </a:gdLst>
              <a:ahLst/>
              <a:cxnLst>
                <a:cxn ang="0">
                  <a:pos x="T0" y="T1"/>
                </a:cxn>
                <a:cxn ang="0">
                  <a:pos x="T2" y="T3"/>
                </a:cxn>
                <a:cxn ang="0">
                  <a:pos x="T4" y="T5"/>
                </a:cxn>
                <a:cxn ang="0">
                  <a:pos x="T6" y="T7"/>
                </a:cxn>
                <a:cxn ang="0">
                  <a:pos x="T8" y="T9"/>
                </a:cxn>
                <a:cxn ang="0">
                  <a:pos x="T10" y="T11"/>
                </a:cxn>
              </a:cxnLst>
              <a:rect l="0" t="0" r="r" b="b"/>
              <a:pathLst>
                <a:path w="502" h="807">
                  <a:moveTo>
                    <a:pt x="163" y="0"/>
                  </a:moveTo>
                  <a:lnTo>
                    <a:pt x="502" y="0"/>
                  </a:lnTo>
                  <a:lnTo>
                    <a:pt x="337" y="807"/>
                  </a:lnTo>
                  <a:lnTo>
                    <a:pt x="0" y="807"/>
                  </a:lnTo>
                  <a:lnTo>
                    <a:pt x="163" y="0"/>
                  </a:lnTo>
                  <a:lnTo>
                    <a:pt x="163"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4">
              <a:extLst>
                <a:ext uri="{FF2B5EF4-FFF2-40B4-BE49-F238E27FC236}">
                  <a16:creationId xmlns:a16="http://schemas.microsoft.com/office/drawing/2014/main" id="{FE53E7D1-BA99-48E6-ACE0-A8440510B725}"/>
                </a:ext>
              </a:extLst>
            </p:cNvPr>
            <p:cNvSpPr>
              <a:spLocks/>
            </p:cNvSpPr>
            <p:nvPr/>
          </p:nvSpPr>
          <p:spPr bwMode="auto">
            <a:xfrm>
              <a:off x="7581189" y="4411519"/>
              <a:ext cx="342075" cy="165220"/>
            </a:xfrm>
            <a:custGeom>
              <a:avLst/>
              <a:gdLst>
                <a:gd name="T0" fmla="*/ 147 w 147"/>
                <a:gd name="T1" fmla="*/ 0 h 71"/>
                <a:gd name="T2" fmla="*/ 9 w 147"/>
                <a:gd name="T3" fmla="*/ 71 h 71"/>
                <a:gd name="T4" fmla="*/ 0 w 147"/>
                <a:gd name="T5" fmla="*/ 0 h 71"/>
                <a:gd name="T6" fmla="*/ 147 w 147"/>
                <a:gd name="T7" fmla="*/ 0 h 71"/>
                <a:gd name="T8" fmla="*/ 147 w 147"/>
                <a:gd name="T9" fmla="*/ 0 h 71"/>
              </a:gdLst>
              <a:ahLst/>
              <a:cxnLst>
                <a:cxn ang="0">
                  <a:pos x="T0" y="T1"/>
                </a:cxn>
                <a:cxn ang="0">
                  <a:pos x="T2" y="T3"/>
                </a:cxn>
                <a:cxn ang="0">
                  <a:pos x="T4" y="T5"/>
                </a:cxn>
                <a:cxn ang="0">
                  <a:pos x="T6" y="T7"/>
                </a:cxn>
                <a:cxn ang="0">
                  <a:pos x="T8" y="T9"/>
                </a:cxn>
              </a:cxnLst>
              <a:rect l="0" t="0" r="r" b="b"/>
              <a:pathLst>
                <a:path w="147" h="71">
                  <a:moveTo>
                    <a:pt x="147" y="0"/>
                  </a:moveTo>
                  <a:lnTo>
                    <a:pt x="9" y="71"/>
                  </a:lnTo>
                  <a:lnTo>
                    <a:pt x="0" y="0"/>
                  </a:lnTo>
                  <a:lnTo>
                    <a:pt x="147" y="0"/>
                  </a:lnTo>
                  <a:lnTo>
                    <a:pt x="147" y="0"/>
                  </a:lnTo>
                  <a:close/>
                </a:path>
              </a:pathLst>
            </a:custGeom>
            <a:solidFill>
              <a:schemeClr val="accent3">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TextBox 35">
              <a:extLst>
                <a:ext uri="{FF2B5EF4-FFF2-40B4-BE49-F238E27FC236}">
                  <a16:creationId xmlns:a16="http://schemas.microsoft.com/office/drawing/2014/main" id="{BF42B89E-8A93-4AED-98CF-E5411EB76E19}"/>
                </a:ext>
              </a:extLst>
            </p:cNvPr>
            <p:cNvSpPr txBox="1"/>
            <p:nvPr/>
          </p:nvSpPr>
          <p:spPr>
            <a:xfrm>
              <a:off x="7329801" y="2613163"/>
              <a:ext cx="972562" cy="584775"/>
            </a:xfrm>
            <a:prstGeom prst="rect">
              <a:avLst/>
            </a:prstGeom>
          </p:spPr>
          <p:txBody>
            <a:bodyPr wrap="square">
              <a:spAutoFit/>
            </a:bodyPr>
            <a:lstStyle>
              <a:defPPr>
                <a:defRPr lang="en-US"/>
              </a:defPPr>
              <a:lvl1pPr algn="ctr">
                <a:defRPr sz="2800" b="1">
                  <a:solidFill>
                    <a:schemeClr val="accent3"/>
                  </a:solidFill>
                  <a:latin typeface="+mj-lt"/>
                  <a:ea typeface="Open Sans" panose="020B0606030504020204" pitchFamily="34" charset="0"/>
                  <a:cs typeface="Segoe UI" panose="020B0502040204020203" pitchFamily="34" charset="0"/>
                </a:defRPr>
              </a:lvl1pPr>
            </a:lstStyle>
            <a:p>
              <a:r>
                <a:rPr lang="en-US" sz="3200" dirty="0">
                  <a:solidFill>
                    <a:schemeClr val="bg1"/>
                  </a:solidFill>
                </a:rPr>
                <a:t>03</a:t>
              </a:r>
            </a:p>
          </p:txBody>
        </p:sp>
      </p:grpSp>
      <p:grpSp>
        <p:nvGrpSpPr>
          <p:cNvPr id="78" name="Group 77">
            <a:extLst>
              <a:ext uri="{FF2B5EF4-FFF2-40B4-BE49-F238E27FC236}">
                <a16:creationId xmlns:a16="http://schemas.microsoft.com/office/drawing/2014/main" id="{82981EA2-CDA5-4AC8-827F-8E63B8118024}"/>
              </a:ext>
            </a:extLst>
          </p:cNvPr>
          <p:cNvGrpSpPr/>
          <p:nvPr/>
        </p:nvGrpSpPr>
        <p:grpSpPr>
          <a:xfrm>
            <a:off x="7115874" y="2020795"/>
            <a:ext cx="602512" cy="602512"/>
            <a:chOff x="13114575" y="3798742"/>
            <a:chExt cx="602512" cy="602512"/>
          </a:xfrm>
        </p:grpSpPr>
        <p:sp>
          <p:nvSpPr>
            <p:cNvPr id="79" name="Rectangle: Rounded Corners 78">
              <a:extLst>
                <a:ext uri="{FF2B5EF4-FFF2-40B4-BE49-F238E27FC236}">
                  <a16:creationId xmlns:a16="http://schemas.microsoft.com/office/drawing/2014/main" id="{BB9C8FAB-5E84-4581-BD18-1EF78282241D}"/>
                </a:ext>
              </a:extLst>
            </p:cNvPr>
            <p:cNvSpPr/>
            <p:nvPr/>
          </p:nvSpPr>
          <p:spPr>
            <a:xfrm rot="2700000">
              <a:off x="13114575" y="3798742"/>
              <a:ext cx="602512" cy="602512"/>
            </a:xfrm>
            <a:prstGeom prst="roundRect">
              <a:avLst>
                <a:gd name="adj" fmla="val 36545"/>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0" name="Rectangle 79">
              <a:extLst>
                <a:ext uri="{FF2B5EF4-FFF2-40B4-BE49-F238E27FC236}">
                  <a16:creationId xmlns:a16="http://schemas.microsoft.com/office/drawing/2014/main" id="{084114E8-12B7-4B50-B17B-FF9933D132A4}"/>
                </a:ext>
              </a:extLst>
            </p:cNvPr>
            <p:cNvSpPr/>
            <p:nvPr/>
          </p:nvSpPr>
          <p:spPr>
            <a:xfrm>
              <a:off x="13260384" y="3944552"/>
              <a:ext cx="310895" cy="310893"/>
            </a:xfrm>
            <a:prstGeom prst="rect">
              <a:avLst/>
            </a:prstGeom>
            <a: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Group 86">
            <a:extLst>
              <a:ext uri="{FF2B5EF4-FFF2-40B4-BE49-F238E27FC236}">
                <a16:creationId xmlns:a16="http://schemas.microsoft.com/office/drawing/2014/main" id="{D5517FB0-F5F9-4B75-BD16-53911F31E8A7}"/>
              </a:ext>
            </a:extLst>
          </p:cNvPr>
          <p:cNvGrpSpPr/>
          <p:nvPr/>
        </p:nvGrpSpPr>
        <p:grpSpPr>
          <a:xfrm>
            <a:off x="5903395" y="3029259"/>
            <a:ext cx="1698738" cy="2203704"/>
            <a:chOff x="5903395" y="3029259"/>
            <a:chExt cx="1698738" cy="2203704"/>
          </a:xfrm>
        </p:grpSpPr>
        <p:sp>
          <p:nvSpPr>
            <p:cNvPr id="12" name="Freeform 15">
              <a:extLst>
                <a:ext uri="{FF2B5EF4-FFF2-40B4-BE49-F238E27FC236}">
                  <a16:creationId xmlns:a16="http://schemas.microsoft.com/office/drawing/2014/main" id="{F4ADE8B9-5162-46EC-8B13-68099A2FDAEB}"/>
                </a:ext>
              </a:extLst>
            </p:cNvPr>
            <p:cNvSpPr>
              <a:spLocks/>
            </p:cNvSpPr>
            <p:nvPr/>
          </p:nvSpPr>
          <p:spPr bwMode="auto">
            <a:xfrm>
              <a:off x="6631758" y="3029259"/>
              <a:ext cx="970375" cy="1547480"/>
            </a:xfrm>
            <a:custGeom>
              <a:avLst/>
              <a:gdLst>
                <a:gd name="T0" fmla="*/ 338 w 417"/>
                <a:gd name="T1" fmla="*/ 0 h 665"/>
                <a:gd name="T2" fmla="*/ 0 w 417"/>
                <a:gd name="T3" fmla="*/ 0 h 665"/>
                <a:gd name="T4" fmla="*/ 78 w 417"/>
                <a:gd name="T5" fmla="*/ 665 h 665"/>
                <a:gd name="T6" fmla="*/ 417 w 417"/>
                <a:gd name="T7" fmla="*/ 665 h 665"/>
                <a:gd name="T8" fmla="*/ 338 w 417"/>
                <a:gd name="T9" fmla="*/ 0 h 665"/>
                <a:gd name="T10" fmla="*/ 338 w 417"/>
                <a:gd name="T11" fmla="*/ 0 h 665"/>
              </a:gdLst>
              <a:ahLst/>
              <a:cxnLst>
                <a:cxn ang="0">
                  <a:pos x="T0" y="T1"/>
                </a:cxn>
                <a:cxn ang="0">
                  <a:pos x="T2" y="T3"/>
                </a:cxn>
                <a:cxn ang="0">
                  <a:pos x="T4" y="T5"/>
                </a:cxn>
                <a:cxn ang="0">
                  <a:pos x="T6" y="T7"/>
                </a:cxn>
                <a:cxn ang="0">
                  <a:pos x="T8" y="T9"/>
                </a:cxn>
                <a:cxn ang="0">
                  <a:pos x="T10" y="T11"/>
                </a:cxn>
              </a:cxnLst>
              <a:rect l="0" t="0" r="r" b="b"/>
              <a:pathLst>
                <a:path w="417" h="665">
                  <a:moveTo>
                    <a:pt x="338" y="0"/>
                  </a:moveTo>
                  <a:lnTo>
                    <a:pt x="0" y="0"/>
                  </a:lnTo>
                  <a:lnTo>
                    <a:pt x="78" y="665"/>
                  </a:lnTo>
                  <a:lnTo>
                    <a:pt x="417" y="665"/>
                  </a:lnTo>
                  <a:lnTo>
                    <a:pt x="338" y="0"/>
                  </a:lnTo>
                  <a:lnTo>
                    <a:pt x="338" y="0"/>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6">
              <a:extLst>
                <a:ext uri="{FF2B5EF4-FFF2-40B4-BE49-F238E27FC236}">
                  <a16:creationId xmlns:a16="http://schemas.microsoft.com/office/drawing/2014/main" id="{3587C3A9-3EFC-4969-B4FE-0609C1B7B36A}"/>
                </a:ext>
              </a:extLst>
            </p:cNvPr>
            <p:cNvSpPr>
              <a:spLocks/>
            </p:cNvSpPr>
            <p:nvPr/>
          </p:nvSpPr>
          <p:spPr bwMode="auto">
            <a:xfrm>
              <a:off x="5903395" y="3185170"/>
              <a:ext cx="1168172" cy="1880246"/>
            </a:xfrm>
            <a:custGeom>
              <a:avLst/>
              <a:gdLst>
                <a:gd name="T0" fmla="*/ 164 w 502"/>
                <a:gd name="T1" fmla="*/ 0 h 808"/>
                <a:gd name="T2" fmla="*/ 502 w 502"/>
                <a:gd name="T3" fmla="*/ 0 h 808"/>
                <a:gd name="T4" fmla="*/ 339 w 502"/>
                <a:gd name="T5" fmla="*/ 808 h 808"/>
                <a:gd name="T6" fmla="*/ 0 w 502"/>
                <a:gd name="T7" fmla="*/ 808 h 808"/>
                <a:gd name="T8" fmla="*/ 164 w 502"/>
                <a:gd name="T9" fmla="*/ 0 h 808"/>
                <a:gd name="T10" fmla="*/ 164 w 502"/>
                <a:gd name="T11" fmla="*/ 0 h 808"/>
              </a:gdLst>
              <a:ahLst/>
              <a:cxnLst>
                <a:cxn ang="0">
                  <a:pos x="T0" y="T1"/>
                </a:cxn>
                <a:cxn ang="0">
                  <a:pos x="T2" y="T3"/>
                </a:cxn>
                <a:cxn ang="0">
                  <a:pos x="T4" y="T5"/>
                </a:cxn>
                <a:cxn ang="0">
                  <a:pos x="T6" y="T7"/>
                </a:cxn>
                <a:cxn ang="0">
                  <a:pos x="T8" y="T9"/>
                </a:cxn>
                <a:cxn ang="0">
                  <a:pos x="T10" y="T11"/>
                </a:cxn>
              </a:cxnLst>
              <a:rect l="0" t="0" r="r" b="b"/>
              <a:pathLst>
                <a:path w="502" h="808">
                  <a:moveTo>
                    <a:pt x="164" y="0"/>
                  </a:moveTo>
                  <a:lnTo>
                    <a:pt x="502" y="0"/>
                  </a:lnTo>
                  <a:lnTo>
                    <a:pt x="339" y="808"/>
                  </a:lnTo>
                  <a:lnTo>
                    <a:pt x="0" y="808"/>
                  </a:lnTo>
                  <a:lnTo>
                    <a:pt x="164" y="0"/>
                  </a:lnTo>
                  <a:lnTo>
                    <a:pt x="164"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7">
              <a:extLst>
                <a:ext uri="{FF2B5EF4-FFF2-40B4-BE49-F238E27FC236}">
                  <a16:creationId xmlns:a16="http://schemas.microsoft.com/office/drawing/2014/main" id="{DF442758-9005-4D01-B9C1-8E57AE81025E}"/>
                </a:ext>
              </a:extLst>
            </p:cNvPr>
            <p:cNvSpPr>
              <a:spLocks/>
            </p:cNvSpPr>
            <p:nvPr/>
          </p:nvSpPr>
          <p:spPr bwMode="auto">
            <a:xfrm>
              <a:off x="6285029" y="3029259"/>
              <a:ext cx="1133268" cy="155912"/>
            </a:xfrm>
            <a:custGeom>
              <a:avLst/>
              <a:gdLst>
                <a:gd name="T0" fmla="*/ 338 w 487"/>
                <a:gd name="T1" fmla="*/ 67 h 67"/>
                <a:gd name="T2" fmla="*/ 0 w 487"/>
                <a:gd name="T3" fmla="*/ 67 h 67"/>
                <a:gd name="T4" fmla="*/ 149 w 487"/>
                <a:gd name="T5" fmla="*/ 0 h 67"/>
                <a:gd name="T6" fmla="*/ 487 w 487"/>
                <a:gd name="T7" fmla="*/ 0 h 67"/>
                <a:gd name="T8" fmla="*/ 338 w 487"/>
                <a:gd name="T9" fmla="*/ 67 h 67"/>
                <a:gd name="T10" fmla="*/ 338 w 487"/>
                <a:gd name="T11" fmla="*/ 67 h 67"/>
              </a:gdLst>
              <a:ahLst/>
              <a:cxnLst>
                <a:cxn ang="0">
                  <a:pos x="T0" y="T1"/>
                </a:cxn>
                <a:cxn ang="0">
                  <a:pos x="T2" y="T3"/>
                </a:cxn>
                <a:cxn ang="0">
                  <a:pos x="T4" y="T5"/>
                </a:cxn>
                <a:cxn ang="0">
                  <a:pos x="T6" y="T7"/>
                </a:cxn>
                <a:cxn ang="0">
                  <a:pos x="T8" y="T9"/>
                </a:cxn>
                <a:cxn ang="0">
                  <a:pos x="T10" y="T11"/>
                </a:cxn>
              </a:cxnLst>
              <a:rect l="0" t="0" r="r" b="b"/>
              <a:pathLst>
                <a:path w="487" h="67">
                  <a:moveTo>
                    <a:pt x="338" y="67"/>
                  </a:moveTo>
                  <a:lnTo>
                    <a:pt x="0" y="67"/>
                  </a:lnTo>
                  <a:lnTo>
                    <a:pt x="149" y="0"/>
                  </a:lnTo>
                  <a:lnTo>
                    <a:pt x="487" y="0"/>
                  </a:lnTo>
                  <a:lnTo>
                    <a:pt x="338" y="67"/>
                  </a:lnTo>
                  <a:lnTo>
                    <a:pt x="338" y="67"/>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8">
              <a:extLst>
                <a:ext uri="{FF2B5EF4-FFF2-40B4-BE49-F238E27FC236}">
                  <a16:creationId xmlns:a16="http://schemas.microsoft.com/office/drawing/2014/main" id="{6101884E-6040-40CE-86B5-CEC093E150A2}"/>
                </a:ext>
              </a:extLst>
            </p:cNvPr>
            <p:cNvSpPr>
              <a:spLocks/>
            </p:cNvSpPr>
            <p:nvPr/>
          </p:nvSpPr>
          <p:spPr bwMode="auto">
            <a:xfrm>
              <a:off x="6340878" y="5065416"/>
              <a:ext cx="351383" cy="167547"/>
            </a:xfrm>
            <a:custGeom>
              <a:avLst/>
              <a:gdLst>
                <a:gd name="T0" fmla="*/ 151 w 151"/>
                <a:gd name="T1" fmla="*/ 0 h 72"/>
                <a:gd name="T2" fmla="*/ 9 w 151"/>
                <a:gd name="T3" fmla="*/ 72 h 72"/>
                <a:gd name="T4" fmla="*/ 0 w 151"/>
                <a:gd name="T5" fmla="*/ 0 h 72"/>
                <a:gd name="T6" fmla="*/ 151 w 151"/>
                <a:gd name="T7" fmla="*/ 0 h 72"/>
                <a:gd name="T8" fmla="*/ 151 w 151"/>
                <a:gd name="T9" fmla="*/ 0 h 72"/>
              </a:gdLst>
              <a:ahLst/>
              <a:cxnLst>
                <a:cxn ang="0">
                  <a:pos x="T0" y="T1"/>
                </a:cxn>
                <a:cxn ang="0">
                  <a:pos x="T2" y="T3"/>
                </a:cxn>
                <a:cxn ang="0">
                  <a:pos x="T4" y="T5"/>
                </a:cxn>
                <a:cxn ang="0">
                  <a:pos x="T6" y="T7"/>
                </a:cxn>
                <a:cxn ang="0">
                  <a:pos x="T8" y="T9"/>
                </a:cxn>
              </a:cxnLst>
              <a:rect l="0" t="0" r="r" b="b"/>
              <a:pathLst>
                <a:path w="151" h="72">
                  <a:moveTo>
                    <a:pt x="151" y="0"/>
                  </a:moveTo>
                  <a:lnTo>
                    <a:pt x="9" y="72"/>
                  </a:lnTo>
                  <a:lnTo>
                    <a:pt x="0" y="0"/>
                  </a:lnTo>
                  <a:lnTo>
                    <a:pt x="151" y="0"/>
                  </a:lnTo>
                  <a:lnTo>
                    <a:pt x="151" y="0"/>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TextBox 34">
              <a:extLst>
                <a:ext uri="{FF2B5EF4-FFF2-40B4-BE49-F238E27FC236}">
                  <a16:creationId xmlns:a16="http://schemas.microsoft.com/office/drawing/2014/main" id="{3C683FD2-39C4-47E4-910D-2FDC907489F2}"/>
                </a:ext>
              </a:extLst>
            </p:cNvPr>
            <p:cNvSpPr txBox="1"/>
            <p:nvPr/>
          </p:nvSpPr>
          <p:spPr>
            <a:xfrm>
              <a:off x="6096032" y="3251477"/>
              <a:ext cx="972562" cy="584775"/>
            </a:xfrm>
            <a:prstGeom prst="rect">
              <a:avLst/>
            </a:prstGeom>
          </p:spPr>
          <p:txBody>
            <a:bodyPr wrap="square">
              <a:spAutoFit/>
            </a:bodyPr>
            <a:lstStyle>
              <a:defPPr>
                <a:defRPr lang="en-US"/>
              </a:defPPr>
              <a:lvl1pPr algn="ctr">
                <a:defRPr sz="2800" b="1">
                  <a:solidFill>
                    <a:schemeClr val="accent3"/>
                  </a:solidFill>
                  <a:latin typeface="+mj-lt"/>
                  <a:ea typeface="Open Sans" panose="020B0606030504020204" pitchFamily="34" charset="0"/>
                  <a:cs typeface="Segoe UI" panose="020B0502040204020203" pitchFamily="34" charset="0"/>
                </a:defRPr>
              </a:lvl1pPr>
            </a:lstStyle>
            <a:p>
              <a:r>
                <a:rPr lang="en-US" sz="3200" dirty="0">
                  <a:solidFill>
                    <a:schemeClr val="bg1"/>
                  </a:solidFill>
                </a:rPr>
                <a:t>02</a:t>
              </a:r>
            </a:p>
          </p:txBody>
        </p:sp>
      </p:grpSp>
      <p:grpSp>
        <p:nvGrpSpPr>
          <p:cNvPr id="75" name="Group 74">
            <a:extLst>
              <a:ext uri="{FF2B5EF4-FFF2-40B4-BE49-F238E27FC236}">
                <a16:creationId xmlns:a16="http://schemas.microsoft.com/office/drawing/2014/main" id="{76A88C20-98EB-474F-BD5E-3553EB61BCED}"/>
              </a:ext>
            </a:extLst>
          </p:cNvPr>
          <p:cNvGrpSpPr/>
          <p:nvPr/>
        </p:nvGrpSpPr>
        <p:grpSpPr>
          <a:xfrm>
            <a:off x="5881383" y="2693106"/>
            <a:ext cx="602512" cy="602512"/>
            <a:chOff x="8400186" y="3798742"/>
            <a:chExt cx="602512" cy="602512"/>
          </a:xfrm>
        </p:grpSpPr>
        <p:sp>
          <p:nvSpPr>
            <p:cNvPr id="76" name="Rectangle: Rounded Corners 75">
              <a:extLst>
                <a:ext uri="{FF2B5EF4-FFF2-40B4-BE49-F238E27FC236}">
                  <a16:creationId xmlns:a16="http://schemas.microsoft.com/office/drawing/2014/main" id="{01ECB4B0-FAF7-4BC7-8F00-16E4EBD2AC70}"/>
                </a:ext>
              </a:extLst>
            </p:cNvPr>
            <p:cNvSpPr/>
            <p:nvPr/>
          </p:nvSpPr>
          <p:spPr>
            <a:xfrm rot="2700000">
              <a:off x="8400186" y="3798742"/>
              <a:ext cx="602512" cy="602512"/>
            </a:xfrm>
            <a:prstGeom prst="roundRect">
              <a:avLst>
                <a:gd name="adj" fmla="val 36545"/>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7" name="Rectangle 76">
              <a:extLst>
                <a:ext uri="{FF2B5EF4-FFF2-40B4-BE49-F238E27FC236}">
                  <a16:creationId xmlns:a16="http://schemas.microsoft.com/office/drawing/2014/main" id="{D1F3D0EA-A248-40DE-884F-6D4AF526DD30}"/>
                </a:ext>
              </a:extLst>
            </p:cNvPr>
            <p:cNvSpPr/>
            <p:nvPr/>
          </p:nvSpPr>
          <p:spPr>
            <a:xfrm>
              <a:off x="8545995" y="3944552"/>
              <a:ext cx="310895" cy="310893"/>
            </a:xfrm>
            <a:prstGeom prst="rect">
              <a:avLst/>
            </a:prstGeom>
            <a: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a:extLst>
              <a:ext uri="{FF2B5EF4-FFF2-40B4-BE49-F238E27FC236}">
                <a16:creationId xmlns:a16="http://schemas.microsoft.com/office/drawing/2014/main" id="{5637D22A-963C-4063-B38E-DD0F86CCB96B}"/>
              </a:ext>
            </a:extLst>
          </p:cNvPr>
          <p:cNvGrpSpPr/>
          <p:nvPr/>
        </p:nvGrpSpPr>
        <p:grpSpPr>
          <a:xfrm>
            <a:off x="4321010" y="3685484"/>
            <a:ext cx="2040812" cy="2185087"/>
            <a:chOff x="4321010" y="3685484"/>
            <a:chExt cx="2040812" cy="2185087"/>
          </a:xfrm>
        </p:grpSpPr>
        <p:sp>
          <p:nvSpPr>
            <p:cNvPr id="16" name="Freeform 19">
              <a:extLst>
                <a:ext uri="{FF2B5EF4-FFF2-40B4-BE49-F238E27FC236}">
                  <a16:creationId xmlns:a16="http://schemas.microsoft.com/office/drawing/2014/main" id="{CB7C4265-1DF4-4AB8-8C25-4BF67CCCE2E2}"/>
                </a:ext>
              </a:extLst>
            </p:cNvPr>
            <p:cNvSpPr>
              <a:spLocks/>
            </p:cNvSpPr>
            <p:nvPr/>
          </p:nvSpPr>
          <p:spPr bwMode="auto">
            <a:xfrm>
              <a:off x="4321010" y="5716987"/>
              <a:ext cx="1135594" cy="153584"/>
            </a:xfrm>
            <a:custGeom>
              <a:avLst/>
              <a:gdLst>
                <a:gd name="T0" fmla="*/ 339 w 488"/>
                <a:gd name="T1" fmla="*/ 66 h 66"/>
                <a:gd name="T2" fmla="*/ 0 w 488"/>
                <a:gd name="T3" fmla="*/ 66 h 66"/>
                <a:gd name="T4" fmla="*/ 149 w 488"/>
                <a:gd name="T5" fmla="*/ 0 h 66"/>
                <a:gd name="T6" fmla="*/ 488 w 488"/>
                <a:gd name="T7" fmla="*/ 0 h 66"/>
                <a:gd name="T8" fmla="*/ 339 w 488"/>
                <a:gd name="T9" fmla="*/ 66 h 66"/>
                <a:gd name="T10" fmla="*/ 339 w 488"/>
                <a:gd name="T11" fmla="*/ 66 h 66"/>
              </a:gdLst>
              <a:ahLst/>
              <a:cxnLst>
                <a:cxn ang="0">
                  <a:pos x="T0" y="T1"/>
                </a:cxn>
                <a:cxn ang="0">
                  <a:pos x="T2" y="T3"/>
                </a:cxn>
                <a:cxn ang="0">
                  <a:pos x="T4" y="T5"/>
                </a:cxn>
                <a:cxn ang="0">
                  <a:pos x="T6" y="T7"/>
                </a:cxn>
                <a:cxn ang="0">
                  <a:pos x="T8" y="T9"/>
                </a:cxn>
                <a:cxn ang="0">
                  <a:pos x="T10" y="T11"/>
                </a:cxn>
              </a:cxnLst>
              <a:rect l="0" t="0" r="r" b="b"/>
              <a:pathLst>
                <a:path w="488" h="66">
                  <a:moveTo>
                    <a:pt x="339" y="66"/>
                  </a:moveTo>
                  <a:lnTo>
                    <a:pt x="0" y="66"/>
                  </a:lnTo>
                  <a:lnTo>
                    <a:pt x="149" y="0"/>
                  </a:lnTo>
                  <a:lnTo>
                    <a:pt x="488" y="0"/>
                  </a:lnTo>
                  <a:lnTo>
                    <a:pt x="339" y="66"/>
                  </a:lnTo>
                  <a:lnTo>
                    <a:pt x="339" y="66"/>
                  </a:lnTo>
                  <a:close/>
                </a:path>
              </a:pathLst>
            </a:custGeom>
            <a:solidFill>
              <a:schemeClr val="accent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20">
              <a:extLst>
                <a:ext uri="{FF2B5EF4-FFF2-40B4-BE49-F238E27FC236}">
                  <a16:creationId xmlns:a16="http://schemas.microsoft.com/office/drawing/2014/main" id="{7CF586DA-B17F-41B6-BBCA-30EA27296B04}"/>
                </a:ext>
              </a:extLst>
            </p:cNvPr>
            <p:cNvSpPr>
              <a:spLocks/>
            </p:cNvSpPr>
            <p:nvPr/>
          </p:nvSpPr>
          <p:spPr bwMode="auto">
            <a:xfrm>
              <a:off x="5393775" y="3685484"/>
              <a:ext cx="968047" cy="1547480"/>
            </a:xfrm>
            <a:custGeom>
              <a:avLst/>
              <a:gdLst>
                <a:gd name="T0" fmla="*/ 339 w 416"/>
                <a:gd name="T1" fmla="*/ 0 h 665"/>
                <a:gd name="T2" fmla="*/ 0 w 416"/>
                <a:gd name="T3" fmla="*/ 0 h 665"/>
                <a:gd name="T4" fmla="*/ 79 w 416"/>
                <a:gd name="T5" fmla="*/ 665 h 665"/>
                <a:gd name="T6" fmla="*/ 416 w 416"/>
                <a:gd name="T7" fmla="*/ 665 h 665"/>
                <a:gd name="T8" fmla="*/ 339 w 416"/>
                <a:gd name="T9" fmla="*/ 0 h 665"/>
                <a:gd name="T10" fmla="*/ 339 w 416"/>
                <a:gd name="T11" fmla="*/ 0 h 665"/>
              </a:gdLst>
              <a:ahLst/>
              <a:cxnLst>
                <a:cxn ang="0">
                  <a:pos x="T0" y="T1"/>
                </a:cxn>
                <a:cxn ang="0">
                  <a:pos x="T2" y="T3"/>
                </a:cxn>
                <a:cxn ang="0">
                  <a:pos x="T4" y="T5"/>
                </a:cxn>
                <a:cxn ang="0">
                  <a:pos x="T6" y="T7"/>
                </a:cxn>
                <a:cxn ang="0">
                  <a:pos x="T8" y="T9"/>
                </a:cxn>
                <a:cxn ang="0">
                  <a:pos x="T10" y="T11"/>
                </a:cxn>
              </a:cxnLst>
              <a:rect l="0" t="0" r="r" b="b"/>
              <a:pathLst>
                <a:path w="416" h="665">
                  <a:moveTo>
                    <a:pt x="339" y="0"/>
                  </a:moveTo>
                  <a:lnTo>
                    <a:pt x="0" y="0"/>
                  </a:lnTo>
                  <a:lnTo>
                    <a:pt x="79" y="665"/>
                  </a:lnTo>
                  <a:lnTo>
                    <a:pt x="416" y="665"/>
                  </a:lnTo>
                  <a:lnTo>
                    <a:pt x="339" y="0"/>
                  </a:lnTo>
                  <a:lnTo>
                    <a:pt x="339" y="0"/>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1">
              <a:extLst>
                <a:ext uri="{FF2B5EF4-FFF2-40B4-BE49-F238E27FC236}">
                  <a16:creationId xmlns:a16="http://schemas.microsoft.com/office/drawing/2014/main" id="{FEFB2AAA-F496-4EC7-BC1C-28FE8540CB85}"/>
                </a:ext>
              </a:extLst>
            </p:cNvPr>
            <p:cNvSpPr>
              <a:spLocks/>
            </p:cNvSpPr>
            <p:nvPr/>
          </p:nvSpPr>
          <p:spPr bwMode="auto">
            <a:xfrm>
              <a:off x="5047045" y="3685484"/>
              <a:ext cx="1135594" cy="153584"/>
            </a:xfrm>
            <a:custGeom>
              <a:avLst/>
              <a:gdLst>
                <a:gd name="T0" fmla="*/ 339 w 488"/>
                <a:gd name="T1" fmla="*/ 66 h 66"/>
                <a:gd name="T2" fmla="*/ 0 w 488"/>
                <a:gd name="T3" fmla="*/ 66 h 66"/>
                <a:gd name="T4" fmla="*/ 149 w 488"/>
                <a:gd name="T5" fmla="*/ 0 h 66"/>
                <a:gd name="T6" fmla="*/ 488 w 488"/>
                <a:gd name="T7" fmla="*/ 0 h 66"/>
                <a:gd name="T8" fmla="*/ 339 w 488"/>
                <a:gd name="T9" fmla="*/ 66 h 66"/>
                <a:gd name="T10" fmla="*/ 339 w 488"/>
                <a:gd name="T11" fmla="*/ 66 h 66"/>
              </a:gdLst>
              <a:ahLst/>
              <a:cxnLst>
                <a:cxn ang="0">
                  <a:pos x="T0" y="T1"/>
                </a:cxn>
                <a:cxn ang="0">
                  <a:pos x="T2" y="T3"/>
                </a:cxn>
                <a:cxn ang="0">
                  <a:pos x="T4" y="T5"/>
                </a:cxn>
                <a:cxn ang="0">
                  <a:pos x="T6" y="T7"/>
                </a:cxn>
                <a:cxn ang="0">
                  <a:pos x="T8" y="T9"/>
                </a:cxn>
                <a:cxn ang="0">
                  <a:pos x="T10" y="T11"/>
                </a:cxn>
              </a:cxnLst>
              <a:rect l="0" t="0" r="r" b="b"/>
              <a:pathLst>
                <a:path w="488" h="66">
                  <a:moveTo>
                    <a:pt x="339" y="66"/>
                  </a:moveTo>
                  <a:lnTo>
                    <a:pt x="0" y="66"/>
                  </a:lnTo>
                  <a:lnTo>
                    <a:pt x="149" y="0"/>
                  </a:lnTo>
                  <a:lnTo>
                    <a:pt x="488" y="0"/>
                  </a:lnTo>
                  <a:lnTo>
                    <a:pt x="339" y="66"/>
                  </a:lnTo>
                  <a:lnTo>
                    <a:pt x="339" y="66"/>
                  </a:lnTo>
                  <a:close/>
                </a:path>
              </a:pathLst>
            </a:custGeom>
            <a:solidFill>
              <a:schemeClr val="accent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a:extLst>
                <a:ext uri="{FF2B5EF4-FFF2-40B4-BE49-F238E27FC236}">
                  <a16:creationId xmlns:a16="http://schemas.microsoft.com/office/drawing/2014/main" id="{BEA7EBEF-BA72-47CD-A5AA-20BA067A9F5C}"/>
                </a:ext>
              </a:extLst>
            </p:cNvPr>
            <p:cNvSpPr>
              <a:spLocks/>
            </p:cNvSpPr>
            <p:nvPr/>
          </p:nvSpPr>
          <p:spPr bwMode="auto">
            <a:xfrm>
              <a:off x="4667739" y="3839068"/>
              <a:ext cx="1168172" cy="1877920"/>
            </a:xfrm>
            <a:custGeom>
              <a:avLst/>
              <a:gdLst>
                <a:gd name="T0" fmla="*/ 163 w 502"/>
                <a:gd name="T1" fmla="*/ 0 h 807"/>
                <a:gd name="T2" fmla="*/ 502 w 502"/>
                <a:gd name="T3" fmla="*/ 0 h 807"/>
                <a:gd name="T4" fmla="*/ 337 w 502"/>
                <a:gd name="T5" fmla="*/ 807 h 807"/>
                <a:gd name="T6" fmla="*/ 0 w 502"/>
                <a:gd name="T7" fmla="*/ 807 h 807"/>
                <a:gd name="T8" fmla="*/ 163 w 502"/>
                <a:gd name="T9" fmla="*/ 0 h 807"/>
                <a:gd name="T10" fmla="*/ 163 w 502"/>
                <a:gd name="T11" fmla="*/ 0 h 807"/>
              </a:gdLst>
              <a:ahLst/>
              <a:cxnLst>
                <a:cxn ang="0">
                  <a:pos x="T0" y="T1"/>
                </a:cxn>
                <a:cxn ang="0">
                  <a:pos x="T2" y="T3"/>
                </a:cxn>
                <a:cxn ang="0">
                  <a:pos x="T4" y="T5"/>
                </a:cxn>
                <a:cxn ang="0">
                  <a:pos x="T6" y="T7"/>
                </a:cxn>
                <a:cxn ang="0">
                  <a:pos x="T8" y="T9"/>
                </a:cxn>
                <a:cxn ang="0">
                  <a:pos x="T10" y="T11"/>
                </a:cxn>
              </a:cxnLst>
              <a:rect l="0" t="0" r="r" b="b"/>
              <a:pathLst>
                <a:path w="502" h="807">
                  <a:moveTo>
                    <a:pt x="163" y="0"/>
                  </a:moveTo>
                  <a:lnTo>
                    <a:pt x="502" y="0"/>
                  </a:lnTo>
                  <a:lnTo>
                    <a:pt x="337" y="807"/>
                  </a:lnTo>
                  <a:lnTo>
                    <a:pt x="0" y="807"/>
                  </a:lnTo>
                  <a:lnTo>
                    <a:pt x="163" y="0"/>
                  </a:lnTo>
                  <a:lnTo>
                    <a:pt x="163"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TextBox 33">
              <a:extLst>
                <a:ext uri="{FF2B5EF4-FFF2-40B4-BE49-F238E27FC236}">
                  <a16:creationId xmlns:a16="http://schemas.microsoft.com/office/drawing/2014/main" id="{C374233D-B53F-42B9-AC4A-64A31DF6647F}"/>
                </a:ext>
              </a:extLst>
            </p:cNvPr>
            <p:cNvSpPr txBox="1"/>
            <p:nvPr/>
          </p:nvSpPr>
          <p:spPr>
            <a:xfrm>
              <a:off x="4860170" y="3951534"/>
              <a:ext cx="972562" cy="584775"/>
            </a:xfrm>
            <a:prstGeom prst="rect">
              <a:avLst/>
            </a:prstGeom>
          </p:spPr>
          <p:txBody>
            <a:bodyPr wrap="square">
              <a:spAutoFit/>
            </a:bodyPr>
            <a:lstStyle>
              <a:defPPr>
                <a:defRPr lang="en-US"/>
              </a:defPPr>
              <a:lvl1pPr algn="ctr">
                <a:defRPr sz="2800" b="1">
                  <a:solidFill>
                    <a:schemeClr val="accent3"/>
                  </a:solidFill>
                  <a:latin typeface="+mj-lt"/>
                  <a:ea typeface="Open Sans" panose="020B0606030504020204" pitchFamily="34" charset="0"/>
                  <a:cs typeface="Segoe UI" panose="020B0502040204020203" pitchFamily="34" charset="0"/>
                </a:defRPr>
              </a:lvl1pPr>
            </a:lstStyle>
            <a:p>
              <a:r>
                <a:rPr lang="en-US" sz="3200" dirty="0">
                  <a:solidFill>
                    <a:schemeClr val="bg1"/>
                  </a:solidFill>
                </a:rPr>
                <a:t>01</a:t>
              </a:r>
            </a:p>
          </p:txBody>
        </p:sp>
      </p:grpSp>
      <p:sp>
        <p:nvSpPr>
          <p:cNvPr id="64" name="TextBox 63">
            <a:extLst>
              <a:ext uri="{FF2B5EF4-FFF2-40B4-BE49-F238E27FC236}">
                <a16:creationId xmlns:a16="http://schemas.microsoft.com/office/drawing/2014/main" id="{8CB13799-59E3-4BEB-9AFB-00F0176831DF}"/>
              </a:ext>
            </a:extLst>
          </p:cNvPr>
          <p:cNvSpPr txBox="1"/>
          <p:nvPr/>
        </p:nvSpPr>
        <p:spPr>
          <a:xfrm>
            <a:off x="5906913" y="5946556"/>
            <a:ext cx="2049090" cy="592150"/>
          </a:xfrm>
          <a:prstGeom prst="rect">
            <a:avLst/>
          </a:prstGeom>
        </p:spPr>
        <p:txBody>
          <a:bodyPr wrap="square">
            <a:spAutoFit/>
          </a:bodyPr>
          <a:lstStyle>
            <a:defPPr>
              <a:defRPr lang="en-US"/>
            </a:defPPr>
            <a:lvl1pPr algn="ctr">
              <a:lnSpc>
                <a:spcPct val="120000"/>
              </a:lnSpc>
              <a:defRPr sz="1400" b="1">
                <a:solidFill>
                  <a:schemeClr val="tx1">
                    <a:lumMod val="85000"/>
                    <a:lumOff val="15000"/>
                  </a:schemeClr>
                </a:solidFill>
                <a:latin typeface="+mj-lt"/>
                <a:ea typeface="Open Sans" panose="020B0606030504020204"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Develop community of practice </a:t>
            </a:r>
          </a:p>
        </p:txBody>
      </p:sp>
      <p:sp>
        <p:nvSpPr>
          <p:cNvPr id="65" name="TextBox 64">
            <a:extLst>
              <a:ext uri="{FF2B5EF4-FFF2-40B4-BE49-F238E27FC236}">
                <a16:creationId xmlns:a16="http://schemas.microsoft.com/office/drawing/2014/main" id="{43F92DD8-4ED8-4C70-8627-B128A0F64C21}"/>
              </a:ext>
            </a:extLst>
          </p:cNvPr>
          <p:cNvSpPr txBox="1"/>
          <p:nvPr/>
        </p:nvSpPr>
        <p:spPr>
          <a:xfrm>
            <a:off x="7032336" y="5337231"/>
            <a:ext cx="2049090" cy="340093"/>
          </a:xfrm>
          <a:prstGeom prst="rect">
            <a:avLst/>
          </a:prstGeom>
        </p:spPr>
        <p:txBody>
          <a:bodyPr wrap="square">
            <a:spAutoFit/>
          </a:bodyPr>
          <a:lstStyle>
            <a:defPPr>
              <a:defRPr lang="en-US"/>
            </a:defPPr>
            <a:lvl1pPr algn="ctr">
              <a:lnSpc>
                <a:spcPct val="120000"/>
              </a:lnSpc>
              <a:defRPr sz="1400" b="1">
                <a:solidFill>
                  <a:schemeClr val="tx1">
                    <a:lumMod val="85000"/>
                    <a:lumOff val="15000"/>
                  </a:schemeClr>
                </a:solidFill>
                <a:latin typeface="+mj-lt"/>
                <a:ea typeface="Open Sans" panose="020B0606030504020204"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err="1"/>
              <a:t>Formalise</a:t>
            </a:r>
            <a:r>
              <a:rPr lang="en-US" dirty="0"/>
              <a:t> PGS Group</a:t>
            </a:r>
          </a:p>
        </p:txBody>
      </p:sp>
      <p:sp>
        <p:nvSpPr>
          <p:cNvPr id="66" name="TextBox 65">
            <a:extLst>
              <a:ext uri="{FF2B5EF4-FFF2-40B4-BE49-F238E27FC236}">
                <a16:creationId xmlns:a16="http://schemas.microsoft.com/office/drawing/2014/main" id="{11037376-A6E5-4749-81DE-1934E29FB392}"/>
              </a:ext>
            </a:extLst>
          </p:cNvPr>
          <p:cNvSpPr txBox="1"/>
          <p:nvPr/>
        </p:nvSpPr>
        <p:spPr>
          <a:xfrm>
            <a:off x="8272004" y="4673608"/>
            <a:ext cx="2049090" cy="340093"/>
          </a:xfrm>
          <a:prstGeom prst="rect">
            <a:avLst/>
          </a:prstGeom>
        </p:spPr>
        <p:txBody>
          <a:bodyPr wrap="square">
            <a:spAutoFit/>
          </a:bodyPr>
          <a:lstStyle>
            <a:defPPr>
              <a:defRPr lang="en-US"/>
            </a:defPPr>
            <a:lvl1pPr algn="ctr">
              <a:lnSpc>
                <a:spcPct val="120000"/>
              </a:lnSpc>
              <a:defRPr sz="1400" b="1">
                <a:solidFill>
                  <a:schemeClr val="tx1">
                    <a:lumMod val="85000"/>
                    <a:lumOff val="15000"/>
                  </a:schemeClr>
                </a:solidFill>
                <a:latin typeface="+mj-lt"/>
                <a:ea typeface="Open Sans" panose="020B0606030504020204"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Governance of PGS group</a:t>
            </a:r>
          </a:p>
        </p:txBody>
      </p:sp>
      <p:sp>
        <p:nvSpPr>
          <p:cNvPr id="67" name="TextBox 66">
            <a:extLst>
              <a:ext uri="{FF2B5EF4-FFF2-40B4-BE49-F238E27FC236}">
                <a16:creationId xmlns:a16="http://schemas.microsoft.com/office/drawing/2014/main" id="{B4C10BFA-0F71-4E29-818D-A93B530C1116}"/>
              </a:ext>
            </a:extLst>
          </p:cNvPr>
          <p:cNvSpPr txBox="1"/>
          <p:nvPr/>
        </p:nvSpPr>
        <p:spPr>
          <a:xfrm>
            <a:off x="9516694" y="4023102"/>
            <a:ext cx="2049090" cy="340093"/>
          </a:xfrm>
          <a:prstGeom prst="rect">
            <a:avLst/>
          </a:prstGeom>
        </p:spPr>
        <p:txBody>
          <a:bodyPr wrap="square">
            <a:spAutoFit/>
          </a:bodyPr>
          <a:lstStyle>
            <a:defPPr>
              <a:defRPr lang="en-US"/>
            </a:defPPr>
            <a:lvl1pPr algn="ctr">
              <a:lnSpc>
                <a:spcPct val="120000"/>
              </a:lnSpc>
              <a:defRPr sz="1400" b="1">
                <a:solidFill>
                  <a:schemeClr val="tx1">
                    <a:lumMod val="85000"/>
                    <a:lumOff val="15000"/>
                  </a:schemeClr>
                </a:solidFill>
                <a:latin typeface="+mj-lt"/>
                <a:ea typeface="Open Sans" panose="020B0606030504020204"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Supply chain manures</a:t>
            </a:r>
          </a:p>
        </p:txBody>
      </p:sp>
      <p:sp>
        <p:nvSpPr>
          <p:cNvPr id="68" name="TextBox 67">
            <a:extLst>
              <a:ext uri="{FF2B5EF4-FFF2-40B4-BE49-F238E27FC236}">
                <a16:creationId xmlns:a16="http://schemas.microsoft.com/office/drawing/2014/main" id="{ABAF8523-3C44-4A8D-9465-6AEAFED421E9}"/>
              </a:ext>
            </a:extLst>
          </p:cNvPr>
          <p:cNvSpPr txBox="1"/>
          <p:nvPr/>
        </p:nvSpPr>
        <p:spPr>
          <a:xfrm>
            <a:off x="10523974" y="3399067"/>
            <a:ext cx="1439426" cy="592150"/>
          </a:xfrm>
          <a:prstGeom prst="rect">
            <a:avLst/>
          </a:prstGeom>
        </p:spPr>
        <p:txBody>
          <a:bodyPr wrap="square">
            <a:spAutoFit/>
          </a:bodyPr>
          <a:lstStyle>
            <a:defPPr>
              <a:defRPr lang="en-US"/>
            </a:defPPr>
            <a:lvl1pPr algn="ctr">
              <a:lnSpc>
                <a:spcPct val="120000"/>
              </a:lnSpc>
              <a:defRPr sz="1400" b="1">
                <a:solidFill>
                  <a:schemeClr val="tx1">
                    <a:lumMod val="85000"/>
                    <a:lumOff val="15000"/>
                  </a:schemeClr>
                </a:solidFill>
                <a:latin typeface="+mj-lt"/>
                <a:ea typeface="Open Sans" panose="020B0606030504020204"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err="1"/>
              <a:t>Agro</a:t>
            </a:r>
            <a:r>
              <a:rPr lang="en-US" dirty="0"/>
              <a:t>-Processing Opportunities </a:t>
            </a:r>
          </a:p>
        </p:txBody>
      </p:sp>
      <p:grpSp>
        <p:nvGrpSpPr>
          <p:cNvPr id="72" name="Group 71">
            <a:extLst>
              <a:ext uri="{FF2B5EF4-FFF2-40B4-BE49-F238E27FC236}">
                <a16:creationId xmlns:a16="http://schemas.microsoft.com/office/drawing/2014/main" id="{FE14E642-2DAD-45A0-BF14-D82698785ECB}"/>
              </a:ext>
            </a:extLst>
          </p:cNvPr>
          <p:cNvGrpSpPr/>
          <p:nvPr/>
        </p:nvGrpSpPr>
        <p:grpSpPr>
          <a:xfrm>
            <a:off x="4658619" y="3399067"/>
            <a:ext cx="602512" cy="602512"/>
            <a:chOff x="4095551" y="3798742"/>
            <a:chExt cx="602512" cy="602512"/>
          </a:xfrm>
          <a:effectLst/>
        </p:grpSpPr>
        <p:sp>
          <p:nvSpPr>
            <p:cNvPr id="73" name="Rectangle: Rounded Corners 72">
              <a:extLst>
                <a:ext uri="{FF2B5EF4-FFF2-40B4-BE49-F238E27FC236}">
                  <a16:creationId xmlns:a16="http://schemas.microsoft.com/office/drawing/2014/main" id="{B5505BA1-51BF-4444-B4CF-433E426776DF}"/>
                </a:ext>
              </a:extLst>
            </p:cNvPr>
            <p:cNvSpPr/>
            <p:nvPr/>
          </p:nvSpPr>
          <p:spPr>
            <a:xfrm rot="2700000">
              <a:off x="4095551" y="3798742"/>
              <a:ext cx="602512" cy="602512"/>
            </a:xfrm>
            <a:prstGeom prst="roundRect">
              <a:avLst>
                <a:gd name="adj" fmla="val 36545"/>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4" name="Rectangle 73">
              <a:extLst>
                <a:ext uri="{FF2B5EF4-FFF2-40B4-BE49-F238E27FC236}">
                  <a16:creationId xmlns:a16="http://schemas.microsoft.com/office/drawing/2014/main" id="{937253A2-5736-4669-8E0C-EDFD0E9AC3D7}"/>
                </a:ext>
              </a:extLst>
            </p:cNvPr>
            <p:cNvSpPr/>
            <p:nvPr/>
          </p:nvSpPr>
          <p:spPr>
            <a:xfrm>
              <a:off x="4241360" y="3944552"/>
              <a:ext cx="310895" cy="310893"/>
            </a:xfrm>
            <a:prstGeom prst="rect">
              <a:avLst/>
            </a:prstGeom>
            <a: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image1.png" descr="image002">
            <a:extLst>
              <a:ext uri="{FF2B5EF4-FFF2-40B4-BE49-F238E27FC236}">
                <a16:creationId xmlns:a16="http://schemas.microsoft.com/office/drawing/2014/main" id="{D12E7071-195E-DEBC-5C1B-726935AF7230}"/>
              </a:ext>
            </a:extLst>
          </p:cNvPr>
          <p:cNvPicPr>
            <a:picLocks noChangeAspect="1"/>
          </p:cNvPicPr>
          <p:nvPr/>
        </p:nvPicPr>
        <p:blipFill>
          <a:blip r:embed="rId10"/>
          <a:stretch>
            <a:fillRect/>
          </a:stretch>
        </p:blipFill>
        <p:spPr bwMode="auto">
          <a:xfrm>
            <a:off x="10033697" y="319596"/>
            <a:ext cx="1469676" cy="1484521"/>
          </a:xfrm>
          <a:prstGeom prst="rect">
            <a:avLst/>
          </a:prstGeom>
        </p:spPr>
      </p:pic>
    </p:spTree>
    <p:extLst>
      <p:ext uri="{BB962C8B-B14F-4D97-AF65-F5344CB8AC3E}">
        <p14:creationId xmlns:p14="http://schemas.microsoft.com/office/powerpoint/2010/main" val="145474929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strips(upRight)">
                                      <p:cBhvr>
                                        <p:cTn id="7" dur="500"/>
                                        <p:tgtEl>
                                          <p:spTgt spid="84"/>
                                        </p:tgtEl>
                                      </p:cBhvr>
                                    </p:animEffect>
                                  </p:childTnLst>
                                </p:cTn>
                              </p:par>
                              <p:par>
                                <p:cTn id="8" presetID="6" presetClass="emph" presetSubtype="0" accel="52000" decel="48000" autoRev="1" fill="hold" grpId="1" nodeType="withEffect">
                                  <p:stCondLst>
                                    <p:cond delay="0"/>
                                  </p:stCondLst>
                                  <p:childTnLst>
                                    <p:animScale>
                                      <p:cBhvr>
                                        <p:cTn id="9" dur="350" fill="hold"/>
                                        <p:tgtEl>
                                          <p:spTgt spid="84"/>
                                        </p:tgtEl>
                                      </p:cBhvr>
                                      <p:by x="110000" y="110000"/>
                                    </p:animScale>
                                  </p:childTnLst>
                                </p:cTn>
                              </p:par>
                              <p:par>
                                <p:cTn id="10" presetID="18" presetClass="entr" presetSubtype="3"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strips(upRight)">
                                      <p:cBhvr>
                                        <p:cTn id="12" dur="500"/>
                                        <p:tgtEl>
                                          <p:spTgt spid="86"/>
                                        </p:tgtEl>
                                      </p:cBhvr>
                                    </p:animEffect>
                                  </p:childTnLst>
                                </p:cTn>
                              </p:par>
                              <p:par>
                                <p:cTn id="13" presetID="6" presetClass="emph" presetSubtype="0" accel="52000" decel="48000" autoRev="1" fill="hold" nodeType="withEffect">
                                  <p:stCondLst>
                                    <p:cond delay="250"/>
                                  </p:stCondLst>
                                  <p:childTnLst>
                                    <p:animScale>
                                      <p:cBhvr>
                                        <p:cTn id="14" dur="350" fill="hold"/>
                                        <p:tgtEl>
                                          <p:spTgt spid="86"/>
                                        </p:tgtEl>
                                      </p:cBhvr>
                                      <p:by x="110000" y="110000"/>
                                    </p:animScale>
                                  </p:childTnLst>
                                </p:cTn>
                              </p:par>
                              <p:par>
                                <p:cTn id="15" presetID="18" presetClass="entr" presetSubtype="3" fill="hold" nodeType="withEffect">
                                  <p:stCondLst>
                                    <p:cond delay="500"/>
                                  </p:stCondLst>
                                  <p:childTnLst>
                                    <p:set>
                                      <p:cBhvr>
                                        <p:cTn id="16" dur="1" fill="hold">
                                          <p:stCondLst>
                                            <p:cond delay="0"/>
                                          </p:stCondLst>
                                        </p:cTn>
                                        <p:tgtEl>
                                          <p:spTgt spid="87"/>
                                        </p:tgtEl>
                                        <p:attrNameLst>
                                          <p:attrName>style.visibility</p:attrName>
                                        </p:attrNameLst>
                                      </p:cBhvr>
                                      <p:to>
                                        <p:strVal val="visible"/>
                                      </p:to>
                                    </p:set>
                                    <p:animEffect transition="in" filter="strips(upRight)">
                                      <p:cBhvr>
                                        <p:cTn id="17" dur="500"/>
                                        <p:tgtEl>
                                          <p:spTgt spid="87"/>
                                        </p:tgtEl>
                                      </p:cBhvr>
                                    </p:animEffect>
                                  </p:childTnLst>
                                </p:cTn>
                              </p:par>
                              <p:par>
                                <p:cTn id="18" presetID="6" presetClass="emph" presetSubtype="0" accel="52000" decel="48000" autoRev="1" fill="hold" nodeType="withEffect">
                                  <p:stCondLst>
                                    <p:cond delay="500"/>
                                  </p:stCondLst>
                                  <p:childTnLst>
                                    <p:animScale>
                                      <p:cBhvr>
                                        <p:cTn id="19" dur="350" fill="hold"/>
                                        <p:tgtEl>
                                          <p:spTgt spid="87"/>
                                        </p:tgtEl>
                                      </p:cBhvr>
                                      <p:by x="110000" y="110000"/>
                                    </p:animScale>
                                  </p:childTnLst>
                                </p:cTn>
                              </p:par>
                              <p:par>
                                <p:cTn id="20" presetID="18" presetClass="entr" presetSubtype="3" fill="hold" nodeType="withEffect">
                                  <p:stCondLst>
                                    <p:cond delay="750"/>
                                  </p:stCondLst>
                                  <p:childTnLst>
                                    <p:set>
                                      <p:cBhvr>
                                        <p:cTn id="21" dur="1" fill="hold">
                                          <p:stCondLst>
                                            <p:cond delay="0"/>
                                          </p:stCondLst>
                                        </p:cTn>
                                        <p:tgtEl>
                                          <p:spTgt spid="88"/>
                                        </p:tgtEl>
                                        <p:attrNameLst>
                                          <p:attrName>style.visibility</p:attrName>
                                        </p:attrNameLst>
                                      </p:cBhvr>
                                      <p:to>
                                        <p:strVal val="visible"/>
                                      </p:to>
                                    </p:set>
                                    <p:animEffect transition="in" filter="strips(upRight)">
                                      <p:cBhvr>
                                        <p:cTn id="22" dur="500"/>
                                        <p:tgtEl>
                                          <p:spTgt spid="88"/>
                                        </p:tgtEl>
                                      </p:cBhvr>
                                    </p:animEffect>
                                  </p:childTnLst>
                                </p:cTn>
                              </p:par>
                              <p:par>
                                <p:cTn id="23" presetID="6" presetClass="emph" presetSubtype="0" accel="52000" decel="48000" autoRev="1" fill="hold" nodeType="withEffect">
                                  <p:stCondLst>
                                    <p:cond delay="750"/>
                                  </p:stCondLst>
                                  <p:childTnLst>
                                    <p:animScale>
                                      <p:cBhvr>
                                        <p:cTn id="24" dur="350" fill="hold"/>
                                        <p:tgtEl>
                                          <p:spTgt spid="88"/>
                                        </p:tgtEl>
                                      </p:cBhvr>
                                      <p:by x="110000" y="110000"/>
                                    </p:animScale>
                                  </p:childTnLst>
                                </p:cTn>
                              </p:par>
                              <p:par>
                                <p:cTn id="25" presetID="18" presetClass="entr" presetSubtype="3" fill="hold" nodeType="withEffect">
                                  <p:stCondLst>
                                    <p:cond delay="1000"/>
                                  </p:stCondLst>
                                  <p:childTnLst>
                                    <p:set>
                                      <p:cBhvr>
                                        <p:cTn id="26" dur="1" fill="hold">
                                          <p:stCondLst>
                                            <p:cond delay="0"/>
                                          </p:stCondLst>
                                        </p:cTn>
                                        <p:tgtEl>
                                          <p:spTgt spid="89"/>
                                        </p:tgtEl>
                                        <p:attrNameLst>
                                          <p:attrName>style.visibility</p:attrName>
                                        </p:attrNameLst>
                                      </p:cBhvr>
                                      <p:to>
                                        <p:strVal val="visible"/>
                                      </p:to>
                                    </p:set>
                                    <p:animEffect transition="in" filter="strips(upRight)">
                                      <p:cBhvr>
                                        <p:cTn id="27" dur="500"/>
                                        <p:tgtEl>
                                          <p:spTgt spid="89"/>
                                        </p:tgtEl>
                                      </p:cBhvr>
                                    </p:animEffect>
                                  </p:childTnLst>
                                </p:cTn>
                              </p:par>
                              <p:par>
                                <p:cTn id="28" presetID="6" presetClass="emph" presetSubtype="0" accel="52000" decel="48000" autoRev="1" fill="hold" nodeType="withEffect">
                                  <p:stCondLst>
                                    <p:cond delay="1000"/>
                                  </p:stCondLst>
                                  <p:childTnLst>
                                    <p:animScale>
                                      <p:cBhvr>
                                        <p:cTn id="29" dur="350" fill="hold"/>
                                        <p:tgtEl>
                                          <p:spTgt spid="89"/>
                                        </p:tgtEl>
                                      </p:cBhvr>
                                      <p:by x="110000" y="110000"/>
                                    </p:animScale>
                                  </p:childTnLst>
                                </p:cTn>
                              </p:par>
                              <p:par>
                                <p:cTn id="30" presetID="18" presetClass="entr" presetSubtype="3" fill="hold" nodeType="withEffect">
                                  <p:stCondLst>
                                    <p:cond delay="1250"/>
                                  </p:stCondLst>
                                  <p:childTnLst>
                                    <p:set>
                                      <p:cBhvr>
                                        <p:cTn id="31" dur="1" fill="hold">
                                          <p:stCondLst>
                                            <p:cond delay="0"/>
                                          </p:stCondLst>
                                        </p:cTn>
                                        <p:tgtEl>
                                          <p:spTgt spid="90"/>
                                        </p:tgtEl>
                                        <p:attrNameLst>
                                          <p:attrName>style.visibility</p:attrName>
                                        </p:attrNameLst>
                                      </p:cBhvr>
                                      <p:to>
                                        <p:strVal val="visible"/>
                                      </p:to>
                                    </p:set>
                                    <p:animEffect transition="in" filter="strips(upRight)">
                                      <p:cBhvr>
                                        <p:cTn id="32" dur="500"/>
                                        <p:tgtEl>
                                          <p:spTgt spid="90"/>
                                        </p:tgtEl>
                                      </p:cBhvr>
                                    </p:animEffect>
                                  </p:childTnLst>
                                </p:cTn>
                              </p:par>
                              <p:par>
                                <p:cTn id="33" presetID="6" presetClass="emph" presetSubtype="0" accel="52000" decel="48000" autoRev="1" fill="hold" nodeType="withEffect">
                                  <p:stCondLst>
                                    <p:cond delay="1250"/>
                                  </p:stCondLst>
                                  <p:childTnLst>
                                    <p:animScale>
                                      <p:cBhvr>
                                        <p:cTn id="34" dur="350" fill="hold"/>
                                        <p:tgtEl>
                                          <p:spTgt spid="90"/>
                                        </p:tgtEl>
                                      </p:cBhvr>
                                      <p:by x="110000" y="110000"/>
                                    </p:animScale>
                                  </p:childTnLst>
                                </p:cTn>
                              </p:par>
                              <p:par>
                                <p:cTn id="35" presetID="18" presetClass="entr" presetSubtype="3" fill="hold" nodeType="withEffect">
                                  <p:stCondLst>
                                    <p:cond delay="500"/>
                                  </p:stCondLst>
                                  <p:childTnLst>
                                    <p:set>
                                      <p:cBhvr>
                                        <p:cTn id="36" dur="1" fill="hold">
                                          <p:stCondLst>
                                            <p:cond delay="0"/>
                                          </p:stCondLst>
                                        </p:cTn>
                                        <p:tgtEl>
                                          <p:spTgt spid="72"/>
                                        </p:tgtEl>
                                        <p:attrNameLst>
                                          <p:attrName>style.visibility</p:attrName>
                                        </p:attrNameLst>
                                      </p:cBhvr>
                                      <p:to>
                                        <p:strVal val="visible"/>
                                      </p:to>
                                    </p:set>
                                    <p:animEffect transition="in" filter="strips(upRight)">
                                      <p:cBhvr>
                                        <p:cTn id="37" dur="500"/>
                                        <p:tgtEl>
                                          <p:spTgt spid="72"/>
                                        </p:tgtEl>
                                      </p:cBhvr>
                                    </p:animEffect>
                                  </p:childTnLst>
                                </p:cTn>
                              </p:par>
                              <p:par>
                                <p:cTn id="38" presetID="6" presetClass="emph" presetSubtype="0" accel="52000" decel="48000" autoRev="1" fill="hold" nodeType="withEffect">
                                  <p:stCondLst>
                                    <p:cond delay="500"/>
                                  </p:stCondLst>
                                  <p:childTnLst>
                                    <p:animScale>
                                      <p:cBhvr>
                                        <p:cTn id="39" dur="350" fill="hold"/>
                                        <p:tgtEl>
                                          <p:spTgt spid="72"/>
                                        </p:tgtEl>
                                      </p:cBhvr>
                                      <p:by x="110000" y="110000"/>
                                    </p:animScale>
                                  </p:childTnLst>
                                </p:cTn>
                              </p:par>
                              <p:par>
                                <p:cTn id="40" presetID="18" presetClass="entr" presetSubtype="3" fill="hold" nodeType="withEffect">
                                  <p:stCondLst>
                                    <p:cond delay="750"/>
                                  </p:stCondLst>
                                  <p:childTnLst>
                                    <p:set>
                                      <p:cBhvr>
                                        <p:cTn id="41" dur="1" fill="hold">
                                          <p:stCondLst>
                                            <p:cond delay="0"/>
                                          </p:stCondLst>
                                        </p:cTn>
                                        <p:tgtEl>
                                          <p:spTgt spid="75"/>
                                        </p:tgtEl>
                                        <p:attrNameLst>
                                          <p:attrName>style.visibility</p:attrName>
                                        </p:attrNameLst>
                                      </p:cBhvr>
                                      <p:to>
                                        <p:strVal val="visible"/>
                                      </p:to>
                                    </p:set>
                                    <p:animEffect transition="in" filter="strips(upRight)">
                                      <p:cBhvr>
                                        <p:cTn id="42" dur="500"/>
                                        <p:tgtEl>
                                          <p:spTgt spid="75"/>
                                        </p:tgtEl>
                                      </p:cBhvr>
                                    </p:animEffect>
                                  </p:childTnLst>
                                </p:cTn>
                              </p:par>
                              <p:par>
                                <p:cTn id="43" presetID="6" presetClass="emph" presetSubtype="0" accel="52000" decel="48000" autoRev="1" fill="hold" nodeType="withEffect">
                                  <p:stCondLst>
                                    <p:cond delay="750"/>
                                  </p:stCondLst>
                                  <p:childTnLst>
                                    <p:animScale>
                                      <p:cBhvr>
                                        <p:cTn id="44" dur="350" fill="hold"/>
                                        <p:tgtEl>
                                          <p:spTgt spid="75"/>
                                        </p:tgtEl>
                                      </p:cBhvr>
                                      <p:by x="110000" y="110000"/>
                                    </p:animScale>
                                  </p:childTnLst>
                                </p:cTn>
                              </p:par>
                              <p:par>
                                <p:cTn id="45" presetID="18" presetClass="entr" presetSubtype="3" fill="hold" nodeType="withEffect">
                                  <p:stCondLst>
                                    <p:cond delay="1000"/>
                                  </p:stCondLst>
                                  <p:childTnLst>
                                    <p:set>
                                      <p:cBhvr>
                                        <p:cTn id="46" dur="1" fill="hold">
                                          <p:stCondLst>
                                            <p:cond delay="0"/>
                                          </p:stCondLst>
                                        </p:cTn>
                                        <p:tgtEl>
                                          <p:spTgt spid="78"/>
                                        </p:tgtEl>
                                        <p:attrNameLst>
                                          <p:attrName>style.visibility</p:attrName>
                                        </p:attrNameLst>
                                      </p:cBhvr>
                                      <p:to>
                                        <p:strVal val="visible"/>
                                      </p:to>
                                    </p:set>
                                    <p:animEffect transition="in" filter="strips(upRight)">
                                      <p:cBhvr>
                                        <p:cTn id="47" dur="500"/>
                                        <p:tgtEl>
                                          <p:spTgt spid="78"/>
                                        </p:tgtEl>
                                      </p:cBhvr>
                                    </p:animEffect>
                                  </p:childTnLst>
                                </p:cTn>
                              </p:par>
                              <p:par>
                                <p:cTn id="48" presetID="6" presetClass="emph" presetSubtype="0" accel="52000" decel="48000" autoRev="1" fill="hold" nodeType="withEffect">
                                  <p:stCondLst>
                                    <p:cond delay="1000"/>
                                  </p:stCondLst>
                                  <p:childTnLst>
                                    <p:animScale>
                                      <p:cBhvr>
                                        <p:cTn id="49" dur="350" fill="hold"/>
                                        <p:tgtEl>
                                          <p:spTgt spid="78"/>
                                        </p:tgtEl>
                                      </p:cBhvr>
                                      <p:by x="110000" y="110000"/>
                                    </p:animScale>
                                  </p:childTnLst>
                                </p:cTn>
                              </p:par>
                              <p:par>
                                <p:cTn id="50" presetID="18" presetClass="entr" presetSubtype="3" fill="hold" nodeType="withEffect">
                                  <p:stCondLst>
                                    <p:cond delay="1250"/>
                                  </p:stCondLst>
                                  <p:childTnLst>
                                    <p:set>
                                      <p:cBhvr>
                                        <p:cTn id="51" dur="1" fill="hold">
                                          <p:stCondLst>
                                            <p:cond delay="0"/>
                                          </p:stCondLst>
                                        </p:cTn>
                                        <p:tgtEl>
                                          <p:spTgt spid="81"/>
                                        </p:tgtEl>
                                        <p:attrNameLst>
                                          <p:attrName>style.visibility</p:attrName>
                                        </p:attrNameLst>
                                      </p:cBhvr>
                                      <p:to>
                                        <p:strVal val="visible"/>
                                      </p:to>
                                    </p:set>
                                    <p:animEffect transition="in" filter="strips(upRight)">
                                      <p:cBhvr>
                                        <p:cTn id="52" dur="500"/>
                                        <p:tgtEl>
                                          <p:spTgt spid="81"/>
                                        </p:tgtEl>
                                      </p:cBhvr>
                                    </p:animEffect>
                                  </p:childTnLst>
                                </p:cTn>
                              </p:par>
                              <p:par>
                                <p:cTn id="53" presetID="6" presetClass="emph" presetSubtype="0" accel="52000" decel="48000" autoRev="1" fill="hold" nodeType="withEffect">
                                  <p:stCondLst>
                                    <p:cond delay="1250"/>
                                  </p:stCondLst>
                                  <p:childTnLst>
                                    <p:animScale>
                                      <p:cBhvr>
                                        <p:cTn id="54" dur="350" fill="hold"/>
                                        <p:tgtEl>
                                          <p:spTgt spid="81"/>
                                        </p:tgtEl>
                                      </p:cBhvr>
                                      <p:by x="110000" y="110000"/>
                                    </p:animScale>
                                  </p:childTnLst>
                                </p:cTn>
                              </p:par>
                              <p:par>
                                <p:cTn id="55" presetID="18" presetClass="entr" presetSubtype="3" fill="hold" nodeType="withEffect">
                                  <p:stCondLst>
                                    <p:cond delay="500"/>
                                  </p:stCondLst>
                                  <p:childTnLst>
                                    <p:set>
                                      <p:cBhvr>
                                        <p:cTn id="56" dur="1" fill="hold">
                                          <p:stCondLst>
                                            <p:cond delay="0"/>
                                          </p:stCondLst>
                                        </p:cTn>
                                        <p:tgtEl>
                                          <p:spTgt spid="91"/>
                                        </p:tgtEl>
                                        <p:attrNameLst>
                                          <p:attrName>style.visibility</p:attrName>
                                        </p:attrNameLst>
                                      </p:cBhvr>
                                      <p:to>
                                        <p:strVal val="visible"/>
                                      </p:to>
                                    </p:set>
                                    <p:animEffect transition="in" filter="strips(upRight)">
                                      <p:cBhvr>
                                        <p:cTn id="57" dur="500"/>
                                        <p:tgtEl>
                                          <p:spTgt spid="91"/>
                                        </p:tgtEl>
                                      </p:cBhvr>
                                    </p:animEffect>
                                  </p:childTnLst>
                                </p:cTn>
                              </p:par>
                              <p:par>
                                <p:cTn id="58" presetID="6" presetClass="emph" presetSubtype="0" accel="52000" decel="48000" autoRev="1" fill="hold" nodeType="withEffect">
                                  <p:stCondLst>
                                    <p:cond delay="500"/>
                                  </p:stCondLst>
                                  <p:childTnLst>
                                    <p:animScale>
                                      <p:cBhvr>
                                        <p:cTn id="59" dur="350" fill="hold"/>
                                        <p:tgtEl>
                                          <p:spTgt spid="91"/>
                                        </p:tgtEl>
                                      </p:cBhvr>
                                      <p:by x="110000" y="110000"/>
                                    </p:animScale>
                                  </p:childTnLst>
                                </p:cTn>
                              </p:par>
                              <p:par>
                                <p:cTn id="60" presetID="10" presetClass="entr" presetSubtype="0" fill="hold" grpId="0" nodeType="withEffect">
                                  <p:stCondLst>
                                    <p:cond delay="50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750"/>
                                        <p:tgtEl>
                                          <p:spTgt spid="64"/>
                                        </p:tgtEl>
                                      </p:cBhvr>
                                    </p:animEffect>
                                  </p:childTnLst>
                                </p:cTn>
                              </p:par>
                              <p:par>
                                <p:cTn id="63" presetID="10" presetClass="entr" presetSubtype="0" fill="hold" grpId="0" nodeType="withEffect">
                                  <p:stCondLst>
                                    <p:cond delay="75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750"/>
                                        <p:tgtEl>
                                          <p:spTgt spid="65"/>
                                        </p:tgtEl>
                                      </p:cBhvr>
                                    </p:animEffect>
                                  </p:childTnLst>
                                </p:cTn>
                              </p:par>
                              <p:par>
                                <p:cTn id="66" presetID="10" presetClass="entr" presetSubtype="0" fill="hold" grpId="0" nodeType="withEffect">
                                  <p:stCondLst>
                                    <p:cond delay="100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750"/>
                                        <p:tgtEl>
                                          <p:spTgt spid="66"/>
                                        </p:tgtEl>
                                      </p:cBhvr>
                                    </p:animEffect>
                                  </p:childTnLst>
                                </p:cTn>
                              </p:par>
                              <p:par>
                                <p:cTn id="69" presetID="10" presetClass="entr" presetSubtype="0" fill="hold" grpId="0" nodeType="withEffect">
                                  <p:stCondLst>
                                    <p:cond delay="125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750"/>
                                        <p:tgtEl>
                                          <p:spTgt spid="67"/>
                                        </p:tgtEl>
                                      </p:cBhvr>
                                    </p:animEffect>
                                  </p:childTnLst>
                                </p:cTn>
                              </p:par>
                              <p:par>
                                <p:cTn id="72" presetID="10" presetClass="entr" presetSubtype="0" fill="hold" grpId="0" nodeType="withEffect">
                                  <p:stCondLst>
                                    <p:cond delay="150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7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4AF1F-ACD0-1B42-82E3-8DAF706C3BB6}"/>
              </a:ext>
            </a:extLst>
          </p:cNvPr>
          <p:cNvPicPr>
            <a:picLocks noChangeAspect="1"/>
          </p:cNvPicPr>
          <p:nvPr/>
        </p:nvPicPr>
        <p:blipFill>
          <a:blip r:embed="rId3"/>
          <a:stretch>
            <a:fillRect/>
          </a:stretch>
        </p:blipFill>
        <p:spPr>
          <a:xfrm>
            <a:off x="8970029" y="5612919"/>
            <a:ext cx="1503881" cy="538991"/>
          </a:xfrm>
          <a:prstGeom prst="rect">
            <a:avLst/>
          </a:prstGeom>
        </p:spPr>
      </p:pic>
      <p:pic>
        <p:nvPicPr>
          <p:cNvPr id="5" name="Picture 4">
            <a:extLst>
              <a:ext uri="{FF2B5EF4-FFF2-40B4-BE49-F238E27FC236}">
                <a16:creationId xmlns:a16="http://schemas.microsoft.com/office/drawing/2014/main" id="{DD7264B6-92B1-0E4B-9DA5-FEF6312505FA}"/>
              </a:ext>
            </a:extLst>
          </p:cNvPr>
          <p:cNvPicPr>
            <a:picLocks noChangeAspect="1"/>
          </p:cNvPicPr>
          <p:nvPr/>
        </p:nvPicPr>
        <p:blipFill>
          <a:blip r:embed="rId3"/>
          <a:stretch>
            <a:fillRect/>
          </a:stretch>
        </p:blipFill>
        <p:spPr>
          <a:xfrm>
            <a:off x="300942" y="0"/>
            <a:ext cx="2210198" cy="792135"/>
          </a:xfrm>
          <a:prstGeom prst="rect">
            <a:avLst/>
          </a:prstGeom>
        </p:spPr>
      </p:pic>
      <p:pic>
        <p:nvPicPr>
          <p:cNvPr id="4" name="Picture 3" descr="Diagram&#10;&#10;Description automatically generated">
            <a:extLst>
              <a:ext uri="{FF2B5EF4-FFF2-40B4-BE49-F238E27FC236}">
                <a16:creationId xmlns:a16="http://schemas.microsoft.com/office/drawing/2014/main" id="{48541020-5790-41FA-BA64-AF7F76BEDB39}"/>
              </a:ext>
            </a:extLst>
          </p:cNvPr>
          <p:cNvPicPr>
            <a:picLocks noChangeAspect="1"/>
          </p:cNvPicPr>
          <p:nvPr/>
        </p:nvPicPr>
        <p:blipFill>
          <a:blip r:embed="rId4"/>
          <a:stretch>
            <a:fillRect/>
          </a:stretch>
        </p:blipFill>
        <p:spPr>
          <a:xfrm>
            <a:off x="300942" y="0"/>
            <a:ext cx="11512686" cy="6858000"/>
          </a:xfrm>
          <a:prstGeom prst="rect">
            <a:avLst/>
          </a:prstGeom>
        </p:spPr>
      </p:pic>
    </p:spTree>
    <p:extLst>
      <p:ext uri="{BB962C8B-B14F-4D97-AF65-F5344CB8AC3E}">
        <p14:creationId xmlns:p14="http://schemas.microsoft.com/office/powerpoint/2010/main" val="316617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 y="-4417"/>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467" y="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957" y="342900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E93C748D-D81A-1B25-41EE-45E24374FEB5}"/>
              </a:ext>
            </a:extLst>
          </p:cNvPr>
          <p:cNvPicPr>
            <a:picLocks noChangeAspect="1"/>
          </p:cNvPicPr>
          <p:nvPr/>
        </p:nvPicPr>
        <p:blipFill rotWithShape="1">
          <a:blip r:embed="rId5"/>
          <a:srcRect t="18991" b="6009"/>
          <a:stretch/>
        </p:blipFill>
        <p:spPr>
          <a:xfrm>
            <a:off x="20" y="3419669"/>
            <a:ext cx="6095980" cy="3429000"/>
          </a:xfrm>
          <a:prstGeom prst="rect">
            <a:avLst/>
          </a:prstGeom>
        </p:spPr>
      </p:pic>
      <p:sp>
        <p:nvSpPr>
          <p:cNvPr id="4" name="Footer Placeholder 3">
            <a:extLst>
              <a:ext uri="{FF2B5EF4-FFF2-40B4-BE49-F238E27FC236}">
                <a16:creationId xmlns:a16="http://schemas.microsoft.com/office/drawing/2014/main" id="{CF110157-8A08-5DC6-0504-750668E2F095}"/>
              </a:ext>
            </a:extLst>
          </p:cNvPr>
          <p:cNvSpPr>
            <a:spLocks noGrp="1"/>
          </p:cNvSpPr>
          <p:nvPr>
            <p:ph type="ftr" sz="quarter" idx="11"/>
          </p:nvPr>
        </p:nvSpPr>
        <p:spPr>
          <a:xfrm>
            <a:off x="9301458" y="5991225"/>
            <a:ext cx="2568811" cy="365125"/>
          </a:xfrm>
        </p:spPr>
        <p:txBody>
          <a:bodyPr vert="horz" lIns="91440" tIns="45720" rIns="91440" bIns="45720" rtlCol="0" anchor="ctr">
            <a:normAutofit/>
          </a:bodyPr>
          <a:lstStyle/>
          <a:p>
            <a:pPr algn="r"/>
            <a:endParaRPr lang="en-US" sz="1200" kern="1200">
              <a:solidFill>
                <a:srgbClr val="FFFFFF"/>
              </a:solidFill>
              <a:latin typeface="+mn-lt"/>
              <a:ea typeface="+mn-ea"/>
              <a:cs typeface="+mn-cs"/>
            </a:endParaRPr>
          </a:p>
        </p:txBody>
      </p:sp>
      <p:sp>
        <p:nvSpPr>
          <p:cNvPr id="5" name="AutoShape 2">
            <a:extLst>
              <a:ext uri="{FF2B5EF4-FFF2-40B4-BE49-F238E27FC236}">
                <a16:creationId xmlns:a16="http://schemas.microsoft.com/office/drawing/2014/main" id="{650D2B6E-FE91-96DE-118C-2506B1CB7A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7" name="AutoShape 4">
            <a:extLst>
              <a:ext uri="{FF2B5EF4-FFF2-40B4-BE49-F238E27FC236}">
                <a16:creationId xmlns:a16="http://schemas.microsoft.com/office/drawing/2014/main" id="{087DD42F-016E-29B9-AF4A-B443784204C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11" name="TextBox 10">
            <a:extLst>
              <a:ext uri="{FF2B5EF4-FFF2-40B4-BE49-F238E27FC236}">
                <a16:creationId xmlns:a16="http://schemas.microsoft.com/office/drawing/2014/main" id="{F5004370-B256-3CEC-76BE-E18162F97215}"/>
              </a:ext>
            </a:extLst>
          </p:cNvPr>
          <p:cNvSpPr txBox="1"/>
          <p:nvPr/>
        </p:nvSpPr>
        <p:spPr>
          <a:xfrm>
            <a:off x="4864659" y="2252247"/>
            <a:ext cx="2852894" cy="1200329"/>
          </a:xfrm>
          <a:prstGeom prst="rect">
            <a:avLst/>
          </a:prstGeom>
          <a:noFill/>
        </p:spPr>
        <p:txBody>
          <a:bodyPr wrap="square" rtlCol="0">
            <a:spAutoFit/>
          </a:bodyPr>
          <a:lstStyle/>
          <a:p>
            <a:r>
              <a:rPr lang="en-US" sz="3600" dirty="0"/>
              <a:t>Results take consistency </a:t>
            </a:r>
            <a:endParaRPr lang="en-ZA" sz="3600" dirty="0"/>
          </a:p>
        </p:txBody>
      </p:sp>
    </p:spTree>
    <p:extLst>
      <p:ext uri="{BB962C8B-B14F-4D97-AF65-F5344CB8AC3E}">
        <p14:creationId xmlns:p14="http://schemas.microsoft.com/office/powerpoint/2010/main" val="349368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CECFDCC-91CD-7D4D-94E7-617AA7BF5CD1}"/>
              </a:ext>
            </a:extLst>
          </p:cNvPr>
          <p:cNvGraphicFramePr/>
          <p:nvPr>
            <p:extLst>
              <p:ext uri="{D42A27DB-BD31-4B8C-83A1-F6EECF244321}">
                <p14:modId xmlns:p14="http://schemas.microsoft.com/office/powerpoint/2010/main" val="2366248418"/>
              </p:ext>
            </p:extLst>
          </p:nvPr>
        </p:nvGraphicFramePr>
        <p:xfrm>
          <a:off x="862858" y="1510370"/>
          <a:ext cx="4827824" cy="4785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CEE51109-5553-3B4E-A484-DC9E798B20D2}"/>
              </a:ext>
            </a:extLst>
          </p:cNvPr>
          <p:cNvPicPr/>
          <p:nvPr/>
        </p:nvPicPr>
        <p:blipFill>
          <a:blip r:embed="rId7">
            <a:extLst>
              <a:ext uri="{28A0092B-C50C-407E-A947-70E740481C1C}">
                <a14:useLocalDpi xmlns:a14="http://schemas.microsoft.com/office/drawing/2010/main" val="0"/>
              </a:ext>
            </a:extLst>
          </a:blip>
          <a:stretch>
            <a:fillRect/>
          </a:stretch>
        </p:blipFill>
        <p:spPr>
          <a:xfrm>
            <a:off x="6499390" y="820168"/>
            <a:ext cx="4556312" cy="2170690"/>
          </a:xfrm>
          <a:prstGeom prst="rect">
            <a:avLst/>
          </a:prstGeom>
        </p:spPr>
      </p:pic>
      <p:pic>
        <p:nvPicPr>
          <p:cNvPr id="10" name="Picture 9">
            <a:extLst>
              <a:ext uri="{FF2B5EF4-FFF2-40B4-BE49-F238E27FC236}">
                <a16:creationId xmlns:a16="http://schemas.microsoft.com/office/drawing/2014/main" id="{E91E6B8A-F744-7A47-931F-6D411734D7C8}"/>
              </a:ext>
            </a:extLst>
          </p:cNvPr>
          <p:cNvPicPr>
            <a:picLocks noChangeAspect="1"/>
          </p:cNvPicPr>
          <p:nvPr/>
        </p:nvPicPr>
        <p:blipFill>
          <a:blip r:embed="rId8"/>
          <a:stretch>
            <a:fillRect/>
          </a:stretch>
        </p:blipFill>
        <p:spPr>
          <a:xfrm>
            <a:off x="395534" y="241738"/>
            <a:ext cx="2873923" cy="1030014"/>
          </a:xfrm>
          <a:prstGeom prst="rect">
            <a:avLst/>
          </a:prstGeom>
        </p:spPr>
      </p:pic>
      <p:pic>
        <p:nvPicPr>
          <p:cNvPr id="11" name="Picture 10">
            <a:extLst>
              <a:ext uri="{FF2B5EF4-FFF2-40B4-BE49-F238E27FC236}">
                <a16:creationId xmlns:a16="http://schemas.microsoft.com/office/drawing/2014/main" id="{A14C51E4-FF3B-4A4D-BBC7-2269E5A4BFA3}"/>
              </a:ext>
            </a:extLst>
          </p:cNvPr>
          <p:cNvPicPr>
            <a:picLocks noChangeAspect="1"/>
          </p:cNvPicPr>
          <p:nvPr/>
        </p:nvPicPr>
        <p:blipFill>
          <a:blip r:embed="rId9"/>
          <a:stretch>
            <a:fillRect/>
          </a:stretch>
        </p:blipFill>
        <p:spPr>
          <a:xfrm>
            <a:off x="6472805" y="3151027"/>
            <a:ext cx="2079571" cy="2079571"/>
          </a:xfrm>
          <a:prstGeom prst="rect">
            <a:avLst/>
          </a:prstGeom>
        </p:spPr>
      </p:pic>
      <p:pic>
        <p:nvPicPr>
          <p:cNvPr id="13" name="Picture 12">
            <a:extLst>
              <a:ext uri="{FF2B5EF4-FFF2-40B4-BE49-F238E27FC236}">
                <a16:creationId xmlns:a16="http://schemas.microsoft.com/office/drawing/2014/main" id="{89D923D7-1755-454E-9140-6EAC89966065}"/>
              </a:ext>
            </a:extLst>
          </p:cNvPr>
          <p:cNvPicPr>
            <a:picLocks noChangeAspect="1"/>
          </p:cNvPicPr>
          <p:nvPr/>
        </p:nvPicPr>
        <p:blipFill>
          <a:blip r:embed="rId10"/>
          <a:stretch>
            <a:fillRect/>
          </a:stretch>
        </p:blipFill>
        <p:spPr>
          <a:xfrm>
            <a:off x="9249571" y="3151027"/>
            <a:ext cx="2079571" cy="2079571"/>
          </a:xfrm>
          <a:prstGeom prst="rect">
            <a:avLst/>
          </a:prstGeom>
        </p:spPr>
      </p:pic>
    </p:spTree>
    <p:extLst>
      <p:ext uri="{BB962C8B-B14F-4D97-AF65-F5344CB8AC3E}">
        <p14:creationId xmlns:p14="http://schemas.microsoft.com/office/powerpoint/2010/main" val="1009918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35049ED7-82CB-4107-9E52-3E9501590979}"/>
              </a:ext>
            </a:extLst>
          </p:cNvPr>
          <p:cNvGraphicFramePr/>
          <p:nvPr>
            <p:extLst>
              <p:ext uri="{D42A27DB-BD31-4B8C-83A1-F6EECF244321}">
                <p14:modId xmlns:p14="http://schemas.microsoft.com/office/powerpoint/2010/main" val="3752916111"/>
              </p:ext>
            </p:extLst>
          </p:nvPr>
        </p:nvGraphicFramePr>
        <p:xfrm>
          <a:off x="1642279" y="2132741"/>
          <a:ext cx="4543800" cy="3750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1" descr="A close up of a sign&#10;&#10;Description automatically generated">
            <a:extLst>
              <a:ext uri="{FF2B5EF4-FFF2-40B4-BE49-F238E27FC236}">
                <a16:creationId xmlns:a16="http://schemas.microsoft.com/office/drawing/2014/main" id="{9B9EB10C-9479-4EB2-BEA4-0FD68A831846}"/>
              </a:ext>
            </a:extLst>
          </p:cNvPr>
          <p:cNvPicPr>
            <a:picLocks noChangeAspect="1"/>
          </p:cNvPicPr>
          <p:nvPr/>
        </p:nvPicPr>
        <p:blipFill>
          <a:blip r:embed="rId8"/>
          <a:stretch>
            <a:fillRect/>
          </a:stretch>
        </p:blipFill>
        <p:spPr bwMode="auto">
          <a:xfrm>
            <a:off x="8757540" y="3652681"/>
            <a:ext cx="2155518" cy="1973663"/>
          </a:xfrm>
          <a:prstGeom prst="rect">
            <a:avLst/>
          </a:prstGeom>
        </p:spPr>
      </p:pic>
      <p:pic>
        <p:nvPicPr>
          <p:cNvPr id="14" name="image1.png" descr="image002">
            <a:extLst>
              <a:ext uri="{FF2B5EF4-FFF2-40B4-BE49-F238E27FC236}">
                <a16:creationId xmlns:a16="http://schemas.microsoft.com/office/drawing/2014/main" id="{67AFEC19-D118-4543-91E3-87D850A08E81}"/>
              </a:ext>
            </a:extLst>
          </p:cNvPr>
          <p:cNvPicPr>
            <a:picLocks noChangeAspect="1"/>
          </p:cNvPicPr>
          <p:nvPr/>
        </p:nvPicPr>
        <p:blipFill>
          <a:blip r:embed="rId9"/>
          <a:stretch>
            <a:fillRect/>
          </a:stretch>
        </p:blipFill>
        <p:spPr bwMode="auto">
          <a:xfrm>
            <a:off x="7006675" y="3990938"/>
            <a:ext cx="1469676" cy="1484521"/>
          </a:xfrm>
          <a:prstGeom prst="rect">
            <a:avLst/>
          </a:prstGeom>
        </p:spPr>
      </p:pic>
      <p:pic>
        <p:nvPicPr>
          <p:cNvPr id="8" name="Picture 7">
            <a:extLst>
              <a:ext uri="{FF2B5EF4-FFF2-40B4-BE49-F238E27FC236}">
                <a16:creationId xmlns:a16="http://schemas.microsoft.com/office/drawing/2014/main" id="{88490838-CE68-5040-B8A5-A7B55109400D}"/>
              </a:ext>
            </a:extLst>
          </p:cNvPr>
          <p:cNvPicPr>
            <a:picLocks noChangeAspect="1"/>
          </p:cNvPicPr>
          <p:nvPr/>
        </p:nvPicPr>
        <p:blipFill>
          <a:blip r:embed="rId10"/>
          <a:stretch>
            <a:fillRect/>
          </a:stretch>
        </p:blipFill>
        <p:spPr>
          <a:xfrm>
            <a:off x="1202741" y="914400"/>
            <a:ext cx="2602579" cy="932765"/>
          </a:xfrm>
          <a:prstGeom prst="rect">
            <a:avLst/>
          </a:prstGeom>
        </p:spPr>
      </p:pic>
      <p:pic>
        <p:nvPicPr>
          <p:cNvPr id="3074" name="Picture 2" descr="Take Action: Support SAOSO&amp;#39;s petition to have the Draft Organic Policy and  Draft Agroecology Strategy raised in Parliament. – African Climate Reality  Project">
            <a:extLst>
              <a:ext uri="{FF2B5EF4-FFF2-40B4-BE49-F238E27FC236}">
                <a16:creationId xmlns:a16="http://schemas.microsoft.com/office/drawing/2014/main" id="{848BAA1E-681A-4AA1-866E-4189CB228A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3200" y="992417"/>
            <a:ext cx="2727208" cy="228064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B5DEE058-C536-47F8-8957-9B5AFA245859}"/>
              </a:ext>
            </a:extLst>
          </p:cNvPr>
          <p:cNvCxnSpPr/>
          <p:nvPr/>
        </p:nvCxnSpPr>
        <p:spPr>
          <a:xfrm>
            <a:off x="6186079" y="3465199"/>
            <a:ext cx="1057530" cy="828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466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1423</Words>
  <Application>Microsoft Office PowerPoint</Application>
  <PresentationFormat>Widescreen</PresentationFormat>
  <Paragraphs>151</Paragraphs>
  <Slides>16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Agro Processing in PGS - South Africa. </vt:lpstr>
      <vt:lpstr>PowerPoint Presentation</vt:lpstr>
      <vt:lpstr>Key achievements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AgriHub - Purpose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 Processing in PGS South Africa</dc:title>
  <dc:creator>Matthew Purkis</dc:creator>
  <cp:lastModifiedBy>Nthatise Maphass </cp:lastModifiedBy>
  <cp:revision>10</cp:revision>
  <dcterms:created xsi:type="dcterms:W3CDTF">2023-07-18T20:47:22Z</dcterms:created>
  <dcterms:modified xsi:type="dcterms:W3CDTF">2023-07-25T19:46:19Z</dcterms:modified>
</cp:coreProperties>
</file>