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18"/>
  </p:notesMasterIdLst>
  <p:sldIdLst>
    <p:sldId id="373" r:id="rId2"/>
    <p:sldId id="362" r:id="rId3"/>
    <p:sldId id="317" r:id="rId4"/>
    <p:sldId id="347" r:id="rId5"/>
    <p:sldId id="360" r:id="rId6"/>
    <p:sldId id="329" r:id="rId7"/>
    <p:sldId id="375" r:id="rId8"/>
    <p:sldId id="353" r:id="rId9"/>
    <p:sldId id="363" r:id="rId10"/>
    <p:sldId id="371" r:id="rId11"/>
    <p:sldId id="369" r:id="rId12"/>
    <p:sldId id="367" r:id="rId13"/>
    <p:sldId id="364" r:id="rId14"/>
    <p:sldId id="365" r:id="rId15"/>
    <p:sldId id="366" r:id="rId16"/>
    <p:sldId id="30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4A8"/>
    <a:srgbClr val="10D6E0"/>
    <a:srgbClr val="28B9C8"/>
    <a:srgbClr val="63C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434" autoAdjust="0"/>
  </p:normalViewPr>
  <p:slideViewPr>
    <p:cSldViewPr snapToGrid="0">
      <p:cViewPr varScale="1">
        <p:scale>
          <a:sx n="81" d="100"/>
          <a:sy n="81"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DF92C-97D3-435E-9BC5-372C55583D5D}" type="datetimeFigureOut">
              <a:rPr lang="fr-FR" smtClean="0"/>
              <a:t>04/07/2023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1F065-0C2F-487D-8351-746C6B7E6562}" type="slidenum">
              <a:rPr lang="fr-FR" smtClean="0"/>
              <a:t>‹#›</a:t>
            </a:fld>
            <a:endParaRPr lang="fr-FR"/>
          </a:p>
        </p:txBody>
      </p:sp>
    </p:spTree>
    <p:extLst>
      <p:ext uri="{BB962C8B-B14F-4D97-AF65-F5344CB8AC3E}">
        <p14:creationId xmlns:p14="http://schemas.microsoft.com/office/powerpoint/2010/main" val="382669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32674CE4-FBD8-4481-AEFB-CA53E599A745}" type="slidenum">
              <a:rPr lang="fr-FR" smtClean="0"/>
              <a:t>1</a:t>
            </a:fld>
            <a:endParaRPr lang="fr-FR"/>
          </a:p>
        </p:txBody>
      </p:sp>
    </p:spTree>
    <p:extLst>
      <p:ext uri="{BB962C8B-B14F-4D97-AF65-F5344CB8AC3E}">
        <p14:creationId xmlns:p14="http://schemas.microsoft.com/office/powerpoint/2010/main" val="322230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16</a:t>
            </a:fld>
            <a:endParaRPr lang="fr-FR"/>
          </a:p>
        </p:txBody>
      </p:sp>
    </p:spTree>
    <p:extLst>
      <p:ext uri="{BB962C8B-B14F-4D97-AF65-F5344CB8AC3E}">
        <p14:creationId xmlns:p14="http://schemas.microsoft.com/office/powerpoint/2010/main" val="166683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2</a:t>
            </a:fld>
            <a:endParaRPr lang="fr-FR"/>
          </a:p>
        </p:txBody>
      </p:sp>
    </p:spTree>
    <p:extLst>
      <p:ext uri="{BB962C8B-B14F-4D97-AF65-F5344CB8AC3E}">
        <p14:creationId xmlns:p14="http://schemas.microsoft.com/office/powerpoint/2010/main" val="334467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3</a:t>
            </a:fld>
            <a:endParaRPr lang="fr-FR"/>
          </a:p>
        </p:txBody>
      </p:sp>
    </p:spTree>
    <p:extLst>
      <p:ext uri="{BB962C8B-B14F-4D97-AF65-F5344CB8AC3E}">
        <p14:creationId xmlns:p14="http://schemas.microsoft.com/office/powerpoint/2010/main" val="412449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5</a:t>
            </a:fld>
            <a:endParaRPr lang="fr-FR"/>
          </a:p>
        </p:txBody>
      </p:sp>
    </p:spTree>
    <p:extLst>
      <p:ext uri="{BB962C8B-B14F-4D97-AF65-F5344CB8AC3E}">
        <p14:creationId xmlns:p14="http://schemas.microsoft.com/office/powerpoint/2010/main" val="47303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6</a:t>
            </a:fld>
            <a:endParaRPr lang="fr-FR"/>
          </a:p>
        </p:txBody>
      </p:sp>
    </p:spTree>
    <p:extLst>
      <p:ext uri="{BB962C8B-B14F-4D97-AF65-F5344CB8AC3E}">
        <p14:creationId xmlns:p14="http://schemas.microsoft.com/office/powerpoint/2010/main" val="22679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7</a:t>
            </a:fld>
            <a:endParaRPr lang="fr-FR"/>
          </a:p>
        </p:txBody>
      </p:sp>
    </p:spTree>
    <p:extLst>
      <p:ext uri="{BB962C8B-B14F-4D97-AF65-F5344CB8AC3E}">
        <p14:creationId xmlns:p14="http://schemas.microsoft.com/office/powerpoint/2010/main" val="322861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8</a:t>
            </a:fld>
            <a:endParaRPr lang="fr-FR"/>
          </a:p>
        </p:txBody>
      </p:sp>
    </p:spTree>
    <p:extLst>
      <p:ext uri="{BB962C8B-B14F-4D97-AF65-F5344CB8AC3E}">
        <p14:creationId xmlns:p14="http://schemas.microsoft.com/office/powerpoint/2010/main" val="340790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1F065-0C2F-487D-8351-746C6B7E6562}" type="slidenum">
              <a:rPr lang="fr-FR" smtClean="0"/>
              <a:t>9</a:t>
            </a:fld>
            <a:endParaRPr lang="fr-FR"/>
          </a:p>
        </p:txBody>
      </p:sp>
    </p:spTree>
    <p:extLst>
      <p:ext uri="{BB962C8B-B14F-4D97-AF65-F5344CB8AC3E}">
        <p14:creationId xmlns:p14="http://schemas.microsoft.com/office/powerpoint/2010/main" val="209463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32674CE4-FBD8-4481-AEFB-CA53E599A745}" type="slidenum">
              <a:rPr lang="fr-FR" smtClean="0"/>
              <a:t>11</a:t>
            </a:fld>
            <a:endParaRPr lang="fr-FR"/>
          </a:p>
        </p:txBody>
      </p:sp>
    </p:spTree>
    <p:extLst>
      <p:ext uri="{BB962C8B-B14F-4D97-AF65-F5344CB8AC3E}">
        <p14:creationId xmlns:p14="http://schemas.microsoft.com/office/powerpoint/2010/main" val="252418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2591E3-0788-4E36-9FB6-3270BBEA2261}"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28460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2B7BCA-8C52-4050-94B4-6CA994D6B084}"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63851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B2C403-3BCB-4BEB-ADC3-A09485A48DD8}"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204385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ABA745-1442-4D35-8D92-94AB5B60E7CF}"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291881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98EA183-6490-4D9F-9A98-8E1B55141FCE}"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36545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1391F4-44A7-47DC-8309-03F8390B6FFC}" type="datetime1">
              <a:rPr lang="fr-FR" smtClean="0"/>
              <a:t>04/07/2023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59328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0630B8A-E71F-4597-999D-D01873EA866D}" type="datetime1">
              <a:rPr lang="fr-FR" smtClean="0"/>
              <a:t>04/07/2023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316070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69A3532-D70B-4EFA-8D47-50E8165AC171}" type="datetime1">
              <a:rPr lang="fr-FR" smtClean="0"/>
              <a:t>04/07/2023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16637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AF677D-F65F-460F-9701-414C84964D7F}" type="datetime1">
              <a:rPr lang="fr-FR" smtClean="0"/>
              <a:t>04/07/2023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362046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768E7E8-184E-41BE-9509-FE90D93F096A}" type="datetime1">
              <a:rPr lang="fr-FR" smtClean="0"/>
              <a:t>04/07/2023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150553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D71AC68-F3EE-40FA-B1FB-9B6949FBAD39}" type="datetime1">
              <a:rPr lang="fr-FR" smtClean="0"/>
              <a:t>04/07/2023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9C4F85-E9CA-4AC7-A4BD-07C52FD38597}" type="slidenum">
              <a:rPr lang="fr-FR" smtClean="0"/>
              <a:t>‹#›</a:t>
            </a:fld>
            <a:endParaRPr lang="fr-FR"/>
          </a:p>
        </p:txBody>
      </p:sp>
    </p:spTree>
    <p:extLst>
      <p:ext uri="{BB962C8B-B14F-4D97-AF65-F5344CB8AC3E}">
        <p14:creationId xmlns:p14="http://schemas.microsoft.com/office/powerpoint/2010/main" val="250736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5D263-B8A1-4A81-8EFD-2867321FA92C}" type="datetime1">
              <a:rPr lang="fr-FR" smtClean="0"/>
              <a:t>04/07/2023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C4F85-E9CA-4AC7-A4BD-07C52FD38597}" type="slidenum">
              <a:rPr lang="fr-FR" smtClean="0"/>
              <a:t>‹#›</a:t>
            </a:fld>
            <a:endParaRPr lang="fr-FR"/>
          </a:p>
        </p:txBody>
      </p:sp>
    </p:spTree>
    <p:extLst>
      <p:ext uri="{BB962C8B-B14F-4D97-AF65-F5344CB8AC3E}">
        <p14:creationId xmlns:p14="http://schemas.microsoft.com/office/powerpoint/2010/main" val="27412418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2.jpeg"/><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rtl="0"/>
            <a:r>
              <a:rPr lang="fr-FR" dirty="0"/>
              <a:t>STRATEGIE DE DEVELOPPEMENT DU SPG /PCAO</a:t>
            </a:r>
          </a:p>
        </p:txBody>
      </p:sp>
      <p:sp>
        <p:nvSpPr>
          <p:cNvPr id="3" name="Sous-titre 2"/>
          <p:cNvSpPr>
            <a:spLocks noGrp="1"/>
          </p:cNvSpPr>
          <p:nvPr>
            <p:ph type="subTitle" idx="1"/>
          </p:nvPr>
        </p:nvSpPr>
        <p:spPr>
          <a:xfrm>
            <a:off x="476435" y="4020129"/>
            <a:ext cx="6604000" cy="1124823"/>
          </a:xfrm>
        </p:spPr>
        <p:txBody>
          <a:bodyPr rtlCol="0"/>
          <a:lstStyle/>
          <a:p>
            <a:pPr rtl="0"/>
            <a:r>
              <a:rPr lang="fr-FR" dirty="0"/>
              <a:t>THIES SENEGAL, Le 15 Juillet 2023</a:t>
            </a:r>
          </a:p>
        </p:txBody>
      </p:sp>
      <p:pic>
        <p:nvPicPr>
          <p:cNvPr id="4" name="Image 3">
            <a:extLst>
              <a:ext uri="{FF2B5EF4-FFF2-40B4-BE49-F238E27FC236}">
                <a16:creationId xmlns:a16="http://schemas.microsoft.com/office/drawing/2014/main" id="{E1759A32-A60F-4A47-8555-63F585EA2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92" y="407999"/>
            <a:ext cx="3680655" cy="1819915"/>
          </a:xfrm>
          <a:prstGeom prst="rect">
            <a:avLst/>
          </a:prstGeom>
        </p:spPr>
      </p:pic>
      <p:pic>
        <p:nvPicPr>
          <p:cNvPr id="5" name="Image 4">
            <a:extLst>
              <a:ext uri="{FF2B5EF4-FFF2-40B4-BE49-F238E27FC236}">
                <a16:creationId xmlns:a16="http://schemas.microsoft.com/office/drawing/2014/main" id="{BE496971-EFBF-472B-B023-F967DF16AD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897" y="407999"/>
            <a:ext cx="4082397" cy="2061886"/>
          </a:xfrm>
          <a:prstGeom prst="rect">
            <a:avLst/>
          </a:prstGeom>
        </p:spPr>
      </p:pic>
      <p:pic>
        <p:nvPicPr>
          <p:cNvPr id="6" name="Image 5">
            <a:extLst>
              <a:ext uri="{FF2B5EF4-FFF2-40B4-BE49-F238E27FC236}">
                <a16:creationId xmlns:a16="http://schemas.microsoft.com/office/drawing/2014/main" id="{EFBA82AB-73D4-4A9F-BB5F-06E76B1AF1BB}"/>
              </a:ext>
            </a:extLst>
          </p:cNvPr>
          <p:cNvPicPr>
            <a:picLocks noChangeAspect="1"/>
          </p:cNvPicPr>
          <p:nvPr/>
        </p:nvPicPr>
        <p:blipFill>
          <a:blip r:embed="rId5"/>
          <a:stretch>
            <a:fillRect/>
          </a:stretch>
        </p:blipFill>
        <p:spPr>
          <a:xfrm>
            <a:off x="304800" y="4930762"/>
            <a:ext cx="10774532" cy="1360630"/>
          </a:xfrm>
          <a:prstGeom prst="rect">
            <a:avLst/>
          </a:prstGeom>
        </p:spPr>
      </p:pic>
    </p:spTree>
    <p:extLst>
      <p:ext uri="{BB962C8B-B14F-4D97-AF65-F5344CB8AC3E}">
        <p14:creationId xmlns:p14="http://schemas.microsoft.com/office/powerpoint/2010/main" val="413447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noChangeArrowheads="1"/>
          </p:cNvSpPr>
          <p:nvPr>
            <p:ph sz="half" idx="1"/>
          </p:nvPr>
        </p:nvSpPr>
        <p:spPr>
          <a:xfrm>
            <a:off x="838200" y="1254125"/>
            <a:ext cx="5181600" cy="4891088"/>
          </a:xfrm>
        </p:spPr>
        <p:txBody>
          <a:bodyPr/>
          <a:lstStyle/>
          <a:p>
            <a:pPr eaLnBrk="1" hangingPunct="1"/>
            <a:r>
              <a:rPr lang="fr-FR" altLang="es-CO" b="1" dirty="0"/>
              <a:t>Gouvernance</a:t>
            </a:r>
            <a:r>
              <a:rPr lang="fr-FR" altLang="es-CO" dirty="0"/>
              <a:t>:</a:t>
            </a:r>
          </a:p>
          <a:p>
            <a:pPr eaLnBrk="1" hangingPunct="1"/>
            <a:r>
              <a:rPr lang="fr-FR" altLang="es-CO" dirty="0"/>
              <a:t>Organisations paysannes </a:t>
            </a:r>
          </a:p>
          <a:p>
            <a:pPr eaLnBrk="1" hangingPunct="1"/>
            <a:r>
              <a:rPr lang="fr-FR" altLang="es-CO" dirty="0"/>
              <a:t>Producteurs biologiques.</a:t>
            </a:r>
          </a:p>
          <a:p>
            <a:pPr eaLnBrk="1" hangingPunct="1"/>
            <a:r>
              <a:rPr lang="fr-FR" altLang="es-CO" dirty="0"/>
              <a:t>Comités locaux de certification</a:t>
            </a:r>
          </a:p>
          <a:p>
            <a:pPr eaLnBrk="1" hangingPunct="1"/>
            <a:r>
              <a:rPr lang="fr-FR" altLang="es-CO" dirty="0"/>
              <a:t>Contrôleurs internes (Jeunesse)</a:t>
            </a:r>
          </a:p>
          <a:p>
            <a:pPr eaLnBrk="1" hangingPunct="1"/>
            <a:r>
              <a:rPr lang="fr-FR" altLang="es-CO" dirty="0"/>
              <a:t>Unité technique d’appui</a:t>
            </a:r>
          </a:p>
          <a:p>
            <a:pPr eaLnBrk="1" hangingPunct="1"/>
            <a:r>
              <a:rPr lang="fr-FR" altLang="es-CO" b="1" dirty="0"/>
              <a:t>Formation</a:t>
            </a:r>
            <a:r>
              <a:rPr lang="fr-FR" altLang="es-CO" dirty="0"/>
              <a:t>: à tous les niveaux</a:t>
            </a:r>
          </a:p>
          <a:p>
            <a:pPr eaLnBrk="1" hangingPunct="1"/>
            <a:r>
              <a:rPr lang="fr-FR" altLang="es-CO" b="1" dirty="0"/>
              <a:t>Outils</a:t>
            </a:r>
            <a:r>
              <a:rPr lang="fr-FR" altLang="es-CO" dirty="0"/>
              <a:t>: CCAB, Documentation</a:t>
            </a:r>
          </a:p>
          <a:p>
            <a:pPr eaLnBrk="1" hangingPunct="1"/>
            <a:r>
              <a:rPr lang="fr-FR" altLang="es-CO" b="1" dirty="0"/>
              <a:t>Finances</a:t>
            </a:r>
            <a:r>
              <a:rPr lang="fr-FR" altLang="es-CO" dirty="0"/>
              <a:t>: Redevance à payer</a:t>
            </a:r>
          </a:p>
        </p:txBody>
      </p:sp>
      <p:sp>
        <p:nvSpPr>
          <p:cNvPr id="5" name="Espace réservé de la date 4"/>
          <p:cNvSpPr>
            <a:spLocks noGrp="1"/>
          </p:cNvSpPr>
          <p:nvPr>
            <p:ph type="dt" sz="quarter" idx="10"/>
          </p:nvPr>
        </p:nvSpPr>
        <p:spPr/>
        <p:txBody>
          <a:bodyPr/>
          <a:lstStyle/>
          <a:p>
            <a:pPr>
              <a:defRPr/>
            </a:pPr>
            <a:r>
              <a:rPr lang="fr-FR"/>
              <a:t>18/01/2023</a:t>
            </a:r>
          </a:p>
        </p:txBody>
      </p:sp>
      <p:sp>
        <p:nvSpPr>
          <p:cNvPr id="7" name="Espace réservé du numéro de diapositive 6"/>
          <p:cNvSpPr>
            <a:spLocks noGrp="1"/>
          </p:cNvSpPr>
          <p:nvPr>
            <p:ph type="sldNum" sz="quarter" idx="12"/>
          </p:nvPr>
        </p:nvSpPr>
        <p:spPr/>
        <p:txBody>
          <a:bodyPr/>
          <a:lstStyle/>
          <a:p>
            <a:pPr>
              <a:defRPr/>
            </a:pPr>
            <a:fld id="{C1DB26DC-5F37-411D-844E-4A04606BADEB}" type="slidenum">
              <a:rPr lang="fr-FR"/>
              <a:pPr>
                <a:defRPr/>
              </a:pPr>
              <a:t>10</a:t>
            </a:fld>
            <a:endParaRPr lang="fr-FR"/>
          </a:p>
        </p:txBody>
      </p:sp>
      <p:pic>
        <p:nvPicPr>
          <p:cNvPr id="17413" name="Espace réservé du contenu 7"/>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8363" y="1946275"/>
            <a:ext cx="5892800" cy="3992563"/>
          </a:xfrm>
        </p:spPr>
      </p:pic>
      <p:sp>
        <p:nvSpPr>
          <p:cNvPr id="17414" name="Textfeld 13"/>
          <p:cNvSpPr txBox="1">
            <a:spLocks noChangeArrowheads="1"/>
          </p:cNvSpPr>
          <p:nvPr/>
        </p:nvSpPr>
        <p:spPr bwMode="auto">
          <a:xfrm>
            <a:off x="1138238" y="319088"/>
            <a:ext cx="9915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es-CO" sz="3600" b="1" dirty="0"/>
              <a:t>Activités pour la pérennisation du SPG FENAB</a:t>
            </a:r>
          </a:p>
        </p:txBody>
      </p:sp>
      <p:pic>
        <p:nvPicPr>
          <p:cNvPr id="17415"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6145213"/>
            <a:ext cx="857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Grafik 24" descr="2CE5DC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313" y="5926138"/>
            <a:ext cx="1917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263" y="5926138"/>
            <a:ext cx="1428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afik 25" descr="C:\Users\benjamin.graeub\AppData\Local\Microsoft\Windows\INetCache\Content.MSO\D4333ED5.t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1150" y="5851525"/>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7"/>
          <a:stretch>
            <a:fillRect/>
          </a:stretch>
        </p:blipFill>
        <p:spPr>
          <a:xfrm>
            <a:off x="10083446" y="172455"/>
            <a:ext cx="2134408" cy="951830"/>
          </a:xfrm>
          <a:prstGeom prst="rect">
            <a:avLst/>
          </a:prstGeom>
        </p:spPr>
      </p:pic>
      <p:pic>
        <p:nvPicPr>
          <p:cNvPr id="12" name="Image 11" descr="Accueil"/>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2779" y="1024514"/>
            <a:ext cx="618842" cy="940904"/>
          </a:xfrm>
          <a:prstGeom prst="rect">
            <a:avLst/>
          </a:prstGeom>
          <a:noFill/>
          <a:ln>
            <a:noFill/>
          </a:ln>
        </p:spPr>
      </p:pic>
      <p:pic>
        <p:nvPicPr>
          <p:cNvPr id="13" name="Image 12" descr="C:\Users\ADMIN\Downloads\LED_Logo_engl.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0467" y="1023938"/>
            <a:ext cx="2350345" cy="863599"/>
          </a:xfrm>
          <a:prstGeom prst="rect">
            <a:avLst/>
          </a:prstGeom>
          <a:noFill/>
          <a:ln>
            <a:noFill/>
          </a:ln>
        </p:spPr>
      </p:pic>
    </p:spTree>
    <p:extLst>
      <p:ext uri="{BB962C8B-B14F-4D97-AF65-F5344CB8AC3E}">
        <p14:creationId xmlns:p14="http://schemas.microsoft.com/office/powerpoint/2010/main" val="221882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1759A32-A60F-4A47-8555-63F585EA2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92" y="407999"/>
            <a:ext cx="3680655" cy="1819915"/>
          </a:xfrm>
          <a:prstGeom prst="rect">
            <a:avLst/>
          </a:prstGeom>
        </p:spPr>
      </p:pic>
      <p:pic>
        <p:nvPicPr>
          <p:cNvPr id="5" name="Image 4">
            <a:extLst>
              <a:ext uri="{FF2B5EF4-FFF2-40B4-BE49-F238E27FC236}">
                <a16:creationId xmlns:a16="http://schemas.microsoft.com/office/drawing/2014/main" id="{BE496971-EFBF-472B-B023-F967DF16AD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897" y="407999"/>
            <a:ext cx="4082397" cy="2061886"/>
          </a:xfrm>
          <a:prstGeom prst="rect">
            <a:avLst/>
          </a:prstGeom>
        </p:spPr>
      </p:pic>
      <p:pic>
        <p:nvPicPr>
          <p:cNvPr id="6" name="Image 5">
            <a:extLst>
              <a:ext uri="{FF2B5EF4-FFF2-40B4-BE49-F238E27FC236}">
                <a16:creationId xmlns:a16="http://schemas.microsoft.com/office/drawing/2014/main" id="{EFBA82AB-73D4-4A9F-BB5F-06E76B1AF1BB}"/>
              </a:ext>
            </a:extLst>
          </p:cNvPr>
          <p:cNvPicPr>
            <a:picLocks noChangeAspect="1"/>
          </p:cNvPicPr>
          <p:nvPr/>
        </p:nvPicPr>
        <p:blipFill>
          <a:blip r:embed="rId5"/>
          <a:stretch>
            <a:fillRect/>
          </a:stretch>
        </p:blipFill>
        <p:spPr>
          <a:xfrm>
            <a:off x="304800" y="4930762"/>
            <a:ext cx="10774532" cy="1360630"/>
          </a:xfrm>
          <a:prstGeom prst="rect">
            <a:avLst/>
          </a:prstGeom>
        </p:spPr>
      </p:pic>
      <p:sp>
        <p:nvSpPr>
          <p:cNvPr id="2" name="Titre 1"/>
          <p:cNvSpPr>
            <a:spLocks noGrp="1"/>
          </p:cNvSpPr>
          <p:nvPr>
            <p:ph type="ctrTitle"/>
          </p:nvPr>
        </p:nvSpPr>
        <p:spPr>
          <a:xfrm>
            <a:off x="1496522" y="1721175"/>
            <a:ext cx="9144000" cy="2967615"/>
          </a:xfrm>
        </p:spPr>
        <p:txBody>
          <a:bodyPr/>
          <a:lstStyle/>
          <a:p>
            <a:r>
              <a:rPr lang="fr-FR" dirty="0"/>
              <a:t>AGRECOL: Etude/</a:t>
            </a:r>
            <a:r>
              <a:rPr lang="fr-FR" dirty="0" err="1"/>
              <a:t>Harmoni</a:t>
            </a:r>
            <a:r>
              <a:rPr lang="fr-FR" dirty="0"/>
              <a:t>-</a:t>
            </a:r>
            <a:br>
              <a:rPr lang="fr-FR" dirty="0"/>
            </a:br>
            <a:r>
              <a:rPr lang="fr-FR" dirty="0"/>
              <a:t>  </a:t>
            </a:r>
            <a:r>
              <a:rPr lang="fr-FR" dirty="0" err="1"/>
              <a:t>sation</a:t>
            </a:r>
            <a:r>
              <a:rPr lang="fr-FR" dirty="0"/>
              <a:t> SPG au niveau PCOA</a:t>
            </a:r>
          </a:p>
        </p:txBody>
      </p:sp>
      <p:sp>
        <p:nvSpPr>
          <p:cNvPr id="9" name="Sous-titre 8"/>
          <p:cNvSpPr>
            <a:spLocks noGrp="1"/>
          </p:cNvSpPr>
          <p:nvPr>
            <p:ph type="subTitle" idx="1"/>
          </p:nvPr>
        </p:nvSpPr>
        <p:spPr/>
        <p:txBody>
          <a:bodyPr/>
          <a:lstStyle/>
          <a:p>
            <a:r>
              <a:rPr lang="fr-FR" dirty="0"/>
              <a:t>5 JUILLET 2023</a:t>
            </a:r>
          </a:p>
        </p:txBody>
      </p:sp>
    </p:spTree>
    <p:extLst>
      <p:ext uri="{BB962C8B-B14F-4D97-AF65-F5344CB8AC3E}">
        <p14:creationId xmlns:p14="http://schemas.microsoft.com/office/powerpoint/2010/main" val="178804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AGRECOL AFRIQUE: ETUDES ET HARMONISATION DES SPG EN AFRIQUE DE L’OUEST</a:t>
            </a:r>
            <a:endParaRPr lang="fr-FR" dirty="0"/>
          </a:p>
        </p:txBody>
      </p:sp>
      <p:sp>
        <p:nvSpPr>
          <p:cNvPr id="3" name="Espace réservé du contenu 2"/>
          <p:cNvSpPr>
            <a:spLocks noGrp="1"/>
          </p:cNvSpPr>
          <p:nvPr>
            <p:ph sz="half" idx="1"/>
          </p:nvPr>
        </p:nvSpPr>
        <p:spPr/>
        <p:txBody>
          <a:bodyPr/>
          <a:lstStyle/>
          <a:p>
            <a:r>
              <a:rPr lang="fr-FR" dirty="0"/>
              <a:t>SPG au niveau du PCAO:</a:t>
            </a:r>
          </a:p>
          <a:p>
            <a:r>
              <a:rPr lang="fr-FR" dirty="0"/>
              <a:t>SPG OBEPAB BENIN</a:t>
            </a:r>
          </a:p>
          <a:p>
            <a:r>
              <a:rPr lang="fr-FR" dirty="0"/>
              <a:t>SPG MALI</a:t>
            </a:r>
          </a:p>
          <a:p>
            <a:r>
              <a:rPr lang="fr-FR" dirty="0"/>
              <a:t>SPG NOAN NIGERIA</a:t>
            </a:r>
          </a:p>
          <a:p>
            <a:r>
              <a:rPr lang="fr-FR" dirty="0"/>
              <a:t>SPG SENEGAL</a:t>
            </a:r>
          </a:p>
          <a:p>
            <a:r>
              <a:rPr lang="fr-FR" dirty="0"/>
              <a:t>EN GESTATION: SPG GAMBIE</a:t>
            </a:r>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12</a:t>
            </a:fld>
            <a:endParaRPr lang="fr-FR"/>
          </a:p>
        </p:txBody>
      </p:sp>
      <p:pic>
        <p:nvPicPr>
          <p:cNvPr id="8" name="Espace réservé du conten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68144" y="3322205"/>
            <a:ext cx="4044142" cy="3034145"/>
          </a:xfrm>
          <a:prstGeom prst="ellipse">
            <a:avLst/>
          </a:prstGeom>
          <a:ln>
            <a:noFill/>
          </a:ln>
          <a:effectLst>
            <a:softEdge rad="112500"/>
          </a:effectLst>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1176" t="16401" r="1964" b="8001"/>
          <a:stretch/>
        </p:blipFill>
        <p:spPr>
          <a:xfrm>
            <a:off x="8350382" y="1027906"/>
            <a:ext cx="2479403" cy="2822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938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AGRECOL AFRIQUE: ETUDES ET HARMONISATION DES SPG EN AFRIQUE DE L’OUEST</a:t>
            </a:r>
          </a:p>
        </p:txBody>
      </p:sp>
      <p:sp>
        <p:nvSpPr>
          <p:cNvPr id="3" name="Espace réservé du contenu 2"/>
          <p:cNvSpPr>
            <a:spLocks noGrp="1"/>
          </p:cNvSpPr>
          <p:nvPr>
            <p:ph sz="half" idx="1"/>
          </p:nvPr>
        </p:nvSpPr>
        <p:spPr/>
        <p:txBody>
          <a:bodyPr/>
          <a:lstStyle/>
          <a:p>
            <a:r>
              <a:rPr lang="fr-FR" b="1" dirty="0"/>
              <a:t> </a:t>
            </a:r>
            <a:endParaRPr lang="fr-FR" dirty="0"/>
          </a:p>
          <a:p>
            <a:r>
              <a:rPr lang="fr-FR" b="1" dirty="0"/>
              <a:t>Atelier sous régional pour une harmonisation des systèmes participatifs de garantie (SPG) existants au Nigéria, au Bénin, au Mali, en Gambie et au Sénégal</a:t>
            </a:r>
            <a:endParaRPr lang="fr-FR" dirty="0"/>
          </a:p>
          <a:p>
            <a:endParaRPr lang="fr-FR" dirty="0"/>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13</a:t>
            </a:fld>
            <a:endParaRPr lang="fr-FR"/>
          </a:p>
        </p:txBody>
      </p:sp>
      <p:pic>
        <p:nvPicPr>
          <p:cNvPr id="6" name="Espace réservé du contenu 5"/>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10539"/>
            <a:ext cx="5181600" cy="3581509"/>
          </a:xfrm>
          <a:prstGeom prst="rect">
            <a:avLst/>
          </a:prstGeom>
          <a:noFill/>
          <a:ln>
            <a:noFill/>
          </a:ln>
        </p:spPr>
      </p:pic>
    </p:spTree>
    <p:extLst>
      <p:ext uri="{BB962C8B-B14F-4D97-AF65-F5344CB8AC3E}">
        <p14:creationId xmlns:p14="http://schemas.microsoft.com/office/powerpoint/2010/main" val="195370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RECOMMANDATIONS ISSUES DE L’ATELIER SOUS-REGIONAL SPG ORGANISE PAR AGRECOL AFRIQUE</a:t>
            </a:r>
            <a:endParaRPr lang="fr-FR" dirty="0"/>
          </a:p>
        </p:txBody>
      </p:sp>
      <p:sp>
        <p:nvSpPr>
          <p:cNvPr id="3" name="Espace réservé du contenu 2"/>
          <p:cNvSpPr>
            <a:spLocks noGrp="1"/>
          </p:cNvSpPr>
          <p:nvPr>
            <p:ph sz="half" idx="1"/>
          </p:nvPr>
        </p:nvSpPr>
        <p:spPr/>
        <p:txBody>
          <a:bodyPr>
            <a:normAutofit fontScale="47500" lnSpcReduction="20000"/>
          </a:bodyPr>
          <a:lstStyle/>
          <a:p>
            <a:pPr lvl="0" fontAlgn="base"/>
            <a:r>
              <a:rPr lang="fr-FR" sz="3300" dirty="0"/>
              <a:t>Améliorer le dispositif de contrôle /certification avec l’appui d’un système de suivi à envergure nationale ;</a:t>
            </a:r>
          </a:p>
          <a:p>
            <a:pPr lvl="0" fontAlgn="base"/>
            <a:r>
              <a:rPr lang="fr-FR" sz="3300" dirty="0"/>
              <a:t>Augmenter la visibilité à travers la promotion des SPG au niveau des fora ;</a:t>
            </a:r>
          </a:p>
          <a:p>
            <a:pPr lvl="0" fontAlgn="base"/>
            <a:r>
              <a:rPr lang="fr-FR" sz="3300" dirty="0"/>
              <a:t>Faire un suivi régulier des acteurs certifiés pour mieux les appuyer ;</a:t>
            </a:r>
          </a:p>
          <a:p>
            <a:pPr lvl="0" fontAlgn="base"/>
            <a:r>
              <a:rPr lang="fr-FR" sz="3300" dirty="0"/>
              <a:t>Entreprendre un plaidoyer au niveau des gouvernements pour la reconnaissance et l’institutionnalisation du SPG ;</a:t>
            </a:r>
          </a:p>
          <a:p>
            <a:pPr lvl="0" fontAlgn="base"/>
            <a:r>
              <a:rPr lang="fr-FR" sz="3300" dirty="0"/>
              <a:t>Appuyer la mise en œuvre de la feuille de route du processus d’harmonisation avec une démarche plus inclusive et l’adapter aux contextes et spécificités des acteurs;</a:t>
            </a:r>
          </a:p>
          <a:p>
            <a:pPr lvl="0" fontAlgn="base"/>
            <a:r>
              <a:rPr lang="fr-FR" sz="3300" dirty="0"/>
              <a:t>Soutenir la définition d’un cadre normatif et règlementaire du système participatif de garantie au niveau des pays ou ça n’existe pas ;</a:t>
            </a:r>
          </a:p>
          <a:p>
            <a:pPr lvl="0" fontAlgn="base"/>
            <a:r>
              <a:rPr lang="fr-FR" sz="3300" dirty="0"/>
              <a:t>Promouvoir la création de marchés spécifiques pour la commercialisation des produits de la certification SPG ;</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14</a:t>
            </a:fld>
            <a:endParaRPr lang="fr-FR"/>
          </a:p>
        </p:txBody>
      </p:sp>
      <p:pic>
        <p:nvPicPr>
          <p:cNvPr id="6" name="Espace réservé du contenu 5"/>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12279"/>
            <a:ext cx="5181600" cy="3886200"/>
          </a:xfrm>
          <a:prstGeom prst="rect">
            <a:avLst/>
          </a:prstGeom>
          <a:noFill/>
          <a:ln>
            <a:noFill/>
          </a:ln>
        </p:spPr>
      </p:pic>
    </p:spTree>
    <p:extLst>
      <p:ext uri="{BB962C8B-B14F-4D97-AF65-F5344CB8AC3E}">
        <p14:creationId xmlns:p14="http://schemas.microsoft.com/office/powerpoint/2010/main" val="259169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RECOMMANDATIONS ISSUES DE L’ATELIER SOUS-REGIONAL SPG ORGANISE PAR AGRECOL AFRIQUE</a:t>
            </a:r>
          </a:p>
        </p:txBody>
      </p:sp>
      <p:sp>
        <p:nvSpPr>
          <p:cNvPr id="3" name="Espace réservé du contenu 2"/>
          <p:cNvSpPr>
            <a:spLocks noGrp="1"/>
          </p:cNvSpPr>
          <p:nvPr>
            <p:ph sz="half" idx="1"/>
          </p:nvPr>
        </p:nvSpPr>
        <p:spPr/>
        <p:txBody>
          <a:bodyPr>
            <a:normAutofit fontScale="77500" lnSpcReduction="20000"/>
          </a:bodyPr>
          <a:lstStyle/>
          <a:p>
            <a:pPr lvl="0" fontAlgn="base"/>
            <a:r>
              <a:rPr lang="fr-FR" dirty="0"/>
              <a:t>Construire un centre de formation virtuel commun aux pays de la CDEAO avec des mentions ou une certification pour les participants individuels ;</a:t>
            </a:r>
          </a:p>
          <a:p>
            <a:pPr lvl="0" fontAlgn="base"/>
            <a:r>
              <a:rPr lang="fr-FR" dirty="0"/>
              <a:t>Encourager la création d’initiatives d’harmonisation des systèmes de garantie participatifs au niveau de chaque pays et au niveau sous régional ainsi que les marchés y afférant ;</a:t>
            </a:r>
          </a:p>
          <a:p>
            <a:pPr lvl="0" fontAlgn="base"/>
            <a:r>
              <a:rPr lang="fr-FR" dirty="0"/>
              <a:t>Elargir les rangs des consommateurs de produits biologiques à travers l’uniformisation d’un label SPG National ;</a:t>
            </a:r>
          </a:p>
          <a:p>
            <a:pPr lvl="0" fontAlgn="base"/>
            <a:r>
              <a:rPr lang="fr-FR" dirty="0"/>
              <a:t>Développer la relation de confiance entre les consommateurs et les acteurs (producteurs) à travers la certification nationale ou sous régionale.</a:t>
            </a:r>
          </a:p>
          <a:p>
            <a:endParaRPr lang="fr-FR" dirty="0"/>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15</a:t>
            </a:fld>
            <a:endParaRPr lang="fr-FR"/>
          </a:p>
        </p:txBody>
      </p:sp>
      <p:pic>
        <p:nvPicPr>
          <p:cNvPr id="6" name="Espace réservé du contenu 5"/>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ln>
            <a:noFill/>
          </a:ln>
        </p:spPr>
      </p:pic>
    </p:spTree>
    <p:extLst>
      <p:ext uri="{BB962C8B-B14F-4D97-AF65-F5344CB8AC3E}">
        <p14:creationId xmlns:p14="http://schemas.microsoft.com/office/powerpoint/2010/main" val="234533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815" y="30777"/>
            <a:ext cx="9500078"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cs typeface="Times New Roman" panose="02020603050405020304" pitchFamily="18" charset="0"/>
              </a:rPr>
              <a:t> </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89C4F85-E9CA-4AC7-A4BD-07C52FD38597}" type="slidenum">
              <a:rPr lang="fr-FR" smtClean="0"/>
              <a:t>16</a:t>
            </a:fld>
            <a:endParaRPr lang="fr-FR"/>
          </a:p>
        </p:txBody>
      </p:sp>
      <p:sp>
        <p:nvSpPr>
          <p:cNvPr id="3" name="ZoneTexte 2"/>
          <p:cNvSpPr txBox="1"/>
          <p:nvPr/>
        </p:nvSpPr>
        <p:spPr>
          <a:xfrm>
            <a:off x="1157929" y="164812"/>
            <a:ext cx="9392188" cy="646331"/>
          </a:xfrm>
          <a:prstGeom prst="rect">
            <a:avLst/>
          </a:prstGeom>
          <a:noFill/>
        </p:spPr>
        <p:txBody>
          <a:bodyPr wrap="none" rtlCol="0">
            <a:spAutoFit/>
          </a:bodyPr>
          <a:lstStyle/>
          <a:p>
            <a:pPr algn="ctr"/>
            <a:r>
              <a:rPr lang="fr-FR" sz="3600" b="1" dirty="0">
                <a:latin typeface="Times New Roman" panose="02020603050405020304" pitchFamily="18" charset="0"/>
                <a:cs typeface="Times New Roman" panose="02020603050405020304" pitchFamily="18" charset="0"/>
              </a:rPr>
              <a:t>MERCI DE VOTRE AIMABLE ATTENTION</a:t>
            </a:r>
          </a:p>
        </p:txBody>
      </p:sp>
      <p:pic>
        <p:nvPicPr>
          <p:cNvPr id="6" name="Image 5"/>
          <p:cNvPicPr>
            <a:picLocks noChangeAspect="1"/>
          </p:cNvPicPr>
          <p:nvPr/>
        </p:nvPicPr>
        <p:blipFill>
          <a:blip r:embed="rId3"/>
          <a:stretch>
            <a:fillRect/>
          </a:stretch>
        </p:blipFill>
        <p:spPr>
          <a:xfrm>
            <a:off x="8175885" y="2833827"/>
            <a:ext cx="2227289" cy="1726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4"/>
          <a:stretch>
            <a:fillRect/>
          </a:stretch>
        </p:blipFill>
        <p:spPr>
          <a:xfrm>
            <a:off x="3382153" y="1020389"/>
            <a:ext cx="3835788" cy="1726935"/>
          </a:xfrm>
          <a:prstGeom prst="rect">
            <a:avLst/>
          </a:prstGeom>
        </p:spPr>
      </p:pic>
      <p:pic>
        <p:nvPicPr>
          <p:cNvPr id="13" name="Image 12" descr="Accueil"/>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30777"/>
            <a:ext cx="618842" cy="940904"/>
          </a:xfrm>
          <a:prstGeom prst="rect">
            <a:avLst/>
          </a:prstGeom>
          <a:noFill/>
          <a:ln>
            <a:noFill/>
          </a:ln>
        </p:spPr>
      </p:pic>
      <p:pic>
        <p:nvPicPr>
          <p:cNvPr id="12" name="Image 11" descr="G:\Photos foire Thiés\EDP_67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885" y="5054179"/>
            <a:ext cx="2374232" cy="166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descr="G:\Photos foire Thiés\EDP_668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9263" y="1242751"/>
            <a:ext cx="2273911" cy="1282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descr="G:\Photos foire Thiés\EDP_687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999" y="5054179"/>
            <a:ext cx="2331830" cy="153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 15" descr="C:\Users\ADMIN\Desktop\BBBBBBBBBBBBBBBBB.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07" y="3314825"/>
            <a:ext cx="2402522" cy="1400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 16" descr="C:\Users\ADMIN\Desktop\AAAAAAAAAAAAAAAAAAA.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999" y="1126499"/>
            <a:ext cx="2366032" cy="1872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 17"/>
          <p:cNvPicPr/>
          <p:nvPr/>
        </p:nvPicPr>
        <p:blipFill>
          <a:blip r:embed="rId11" cstate="print">
            <a:extLst>
              <a:ext uri="{28A0092B-C50C-407E-A947-70E740481C1C}">
                <a14:useLocalDpi xmlns:a14="http://schemas.microsoft.com/office/drawing/2010/main" val="0"/>
              </a:ext>
            </a:extLst>
          </a:blip>
          <a:stretch>
            <a:fillRect/>
          </a:stretch>
        </p:blipFill>
        <p:spPr>
          <a:xfrm>
            <a:off x="138999" y="252751"/>
            <a:ext cx="906045" cy="470452"/>
          </a:xfrm>
          <a:prstGeom prst="rect">
            <a:avLst/>
          </a:prstGeom>
        </p:spPr>
      </p:pic>
      <p:pic>
        <p:nvPicPr>
          <p:cNvPr id="2" name="Imag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2071" y="2722749"/>
            <a:ext cx="3202572" cy="4056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Image 18">
            <a:extLst>
              <a:ext uri="{FF2B5EF4-FFF2-40B4-BE49-F238E27FC236}">
                <a16:creationId xmlns:a16="http://schemas.microsoft.com/office/drawing/2014/main" id="{BE496971-EFBF-472B-B023-F967DF16ADC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89897" y="407999"/>
            <a:ext cx="4082397" cy="2061886"/>
          </a:xfrm>
          <a:prstGeom prst="rect">
            <a:avLst/>
          </a:prstGeom>
        </p:spPr>
      </p:pic>
    </p:spTree>
    <p:extLst>
      <p:ext uri="{BB962C8B-B14F-4D97-AF65-F5344CB8AC3E}">
        <p14:creationId xmlns:p14="http://schemas.microsoft.com/office/powerpoint/2010/main" val="350437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mtClean="0"/>
              <a:t>2</a:t>
            </a:fld>
            <a:endParaRPr lang="fr-FR"/>
          </a:p>
        </p:txBody>
      </p:sp>
      <p:pic>
        <p:nvPicPr>
          <p:cNvPr id="6" name="Image 5"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0"/>
            <a:ext cx="618842" cy="940904"/>
          </a:xfrm>
          <a:prstGeom prst="rect">
            <a:avLst/>
          </a:prstGeom>
          <a:noFill/>
          <a:ln>
            <a:noFill/>
          </a:ln>
        </p:spPr>
      </p:pic>
      <p:pic>
        <p:nvPicPr>
          <p:cNvPr id="9" name="Image 8"/>
          <p:cNvPicPr/>
          <p:nvPr/>
        </p:nvPicPr>
        <p:blipFill>
          <a:blip r:embed="rId4" cstate="print">
            <a:extLst>
              <a:ext uri="{28A0092B-C50C-407E-A947-70E740481C1C}">
                <a14:useLocalDpi xmlns:a14="http://schemas.microsoft.com/office/drawing/2010/main" val="0"/>
              </a:ext>
            </a:extLst>
          </a:blip>
          <a:stretch>
            <a:fillRect/>
          </a:stretch>
        </p:blipFill>
        <p:spPr>
          <a:xfrm>
            <a:off x="0" y="114230"/>
            <a:ext cx="906045" cy="470452"/>
          </a:xfrm>
          <a:prstGeom prst="rect">
            <a:avLst/>
          </a:prstGeom>
        </p:spPr>
      </p:pic>
      <p:sp>
        <p:nvSpPr>
          <p:cNvPr id="8" name="Rectangle 7"/>
          <p:cNvSpPr/>
          <p:nvPr/>
        </p:nvSpPr>
        <p:spPr>
          <a:xfrm>
            <a:off x="867188" y="114230"/>
            <a:ext cx="10427879" cy="587586"/>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solidFill>
                  <a:schemeClr val="tx1"/>
                </a:solidFill>
                <a:latin typeface="Book Antiqua" panose="02040602050305030304" pitchFamily="18" charset="0"/>
              </a:rPr>
              <a:t>SOMMAIRE</a:t>
            </a:r>
          </a:p>
        </p:txBody>
      </p:sp>
      <p:sp>
        <p:nvSpPr>
          <p:cNvPr id="10" name="Rectangle 9"/>
          <p:cNvSpPr/>
          <p:nvPr/>
        </p:nvSpPr>
        <p:spPr>
          <a:xfrm>
            <a:off x="307067" y="701816"/>
            <a:ext cx="11356154" cy="6986528"/>
          </a:xfrm>
          <a:prstGeom prst="rect">
            <a:avLst/>
          </a:prstGeom>
        </p:spPr>
        <p:txBody>
          <a:bodyPr wrap="square">
            <a:spAutoFit/>
          </a:bodyPr>
          <a:lstStyle/>
          <a:p>
            <a:pPr marL="457200" indent="-457200">
              <a:lnSpc>
                <a:spcPct val="200000"/>
              </a:lnSpc>
              <a:buFont typeface="Wingdings" panose="05000000000000000000" pitchFamily="2" charset="2"/>
              <a:buChar char="v"/>
            </a:pPr>
            <a:r>
              <a:rPr lang="fr-FR" sz="3200" b="1" dirty="0">
                <a:latin typeface="Book Antiqua" panose="02040602050305030304" pitchFamily="18" charset="0"/>
              </a:rPr>
              <a:t>SPG : DEFINITION – GENESE - CONTEXTE </a:t>
            </a:r>
          </a:p>
          <a:p>
            <a:pPr marL="457200" indent="-457200">
              <a:lnSpc>
                <a:spcPct val="200000"/>
              </a:lnSpc>
              <a:buFont typeface="Wingdings" panose="05000000000000000000" pitchFamily="2" charset="2"/>
              <a:buChar char="v"/>
            </a:pPr>
            <a:r>
              <a:rPr lang="fr-FR" sz="3200" b="1" dirty="0">
                <a:latin typeface="Book Antiqua" panose="02040602050305030304" pitchFamily="18" charset="0"/>
              </a:rPr>
              <a:t>OBJECTIF &amp; COMPOSANTES DU PROJET (PHASE III)</a:t>
            </a:r>
          </a:p>
          <a:p>
            <a:pPr marL="457200" indent="-457200">
              <a:lnSpc>
                <a:spcPct val="200000"/>
              </a:lnSpc>
              <a:buFont typeface="Wingdings" panose="05000000000000000000" pitchFamily="2" charset="2"/>
              <a:buChar char="v"/>
            </a:pPr>
            <a:r>
              <a:rPr lang="fr-FR" sz="3200" b="1" dirty="0">
                <a:latin typeface="Book Antiqua" panose="02040602050305030304" pitchFamily="18" charset="0"/>
              </a:rPr>
              <a:t>RESULTATS OBTENUS 2015-2022 (PHASE I &amp; II)</a:t>
            </a:r>
          </a:p>
          <a:p>
            <a:pPr marL="457200" indent="-457200">
              <a:lnSpc>
                <a:spcPct val="200000"/>
              </a:lnSpc>
              <a:buFont typeface="Wingdings" panose="05000000000000000000" pitchFamily="2" charset="2"/>
              <a:buChar char="v"/>
            </a:pPr>
            <a:r>
              <a:rPr lang="fr-FR" sz="3200" b="1" dirty="0">
                <a:latin typeface="Book Antiqua" panose="02040602050305030304" pitchFamily="18" charset="0"/>
              </a:rPr>
              <a:t>RESULTATS ESCOMPTES 2023-2025 (PHASE III)</a:t>
            </a:r>
          </a:p>
          <a:p>
            <a:pPr marL="457200" indent="-457200">
              <a:lnSpc>
                <a:spcPct val="200000"/>
              </a:lnSpc>
              <a:buFont typeface="Wingdings" panose="05000000000000000000" pitchFamily="2" charset="2"/>
              <a:buChar char="v"/>
            </a:pPr>
            <a:r>
              <a:rPr lang="fr-FR" sz="3200" b="1" dirty="0">
                <a:latin typeface="Book Antiqua" panose="02040602050305030304" pitchFamily="18" charset="0"/>
              </a:rPr>
              <a:t>PROCÉSSUS DE CERTIFICATION DU SPG</a:t>
            </a:r>
          </a:p>
          <a:p>
            <a:pPr marL="457200" indent="-457200">
              <a:lnSpc>
                <a:spcPct val="200000"/>
              </a:lnSpc>
              <a:buFont typeface="Wingdings" panose="05000000000000000000" pitchFamily="2" charset="2"/>
              <a:buChar char="v"/>
            </a:pPr>
            <a:r>
              <a:rPr lang="fr-FR" sz="3200" b="1" dirty="0">
                <a:latin typeface="Book Antiqua" panose="02040602050305030304" pitchFamily="18" charset="0"/>
              </a:rPr>
              <a:t>AGRECOL: STRATEGIE DE DEVELOPPEMENT du SPG/PCAO</a:t>
            </a:r>
          </a:p>
        </p:txBody>
      </p:sp>
    </p:spTree>
    <p:extLst>
      <p:ext uri="{BB962C8B-B14F-4D97-AF65-F5344CB8AC3E}">
        <p14:creationId xmlns:p14="http://schemas.microsoft.com/office/powerpoint/2010/main" val="6402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467495" y="1305741"/>
            <a:ext cx="8979109" cy="2151966"/>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solidFill>
              <a:latin typeface="Book Antiqua" panose="02040602050305030304" pitchFamily="18" charset="0"/>
            </a:endParaRPr>
          </a:p>
          <a:p>
            <a:pPr algn="ctr"/>
            <a:r>
              <a:rPr lang="fr-FR" sz="3600" b="1" dirty="0">
                <a:solidFill>
                  <a:schemeClr val="tx1"/>
                </a:solidFill>
                <a:latin typeface="Book Antiqua" panose="02040602050305030304" pitchFamily="18" charset="0"/>
              </a:rPr>
              <a:t>SYSTÈME PARTICIPATIF DE GARANTIE (SPG) </a:t>
            </a:r>
          </a:p>
          <a:p>
            <a:pPr algn="ctr"/>
            <a:r>
              <a:rPr lang="fr-FR" sz="3600" b="1" dirty="0">
                <a:solidFill>
                  <a:schemeClr val="tx1"/>
                </a:solidFill>
                <a:latin typeface="Book Antiqua" panose="02040602050305030304" pitchFamily="18" charset="0"/>
              </a:rPr>
              <a:t>LABEL « Bio SENEGAL » </a:t>
            </a:r>
          </a:p>
          <a:p>
            <a:pPr algn="ctr"/>
            <a:endParaRPr lang="fr-FR" sz="3200" dirty="0">
              <a:solidFill>
                <a:schemeClr val="tx1"/>
              </a:solidFill>
              <a:latin typeface="Book Antiqua" panose="02040602050305030304" pitchFamily="18" charset="0"/>
            </a:endParaRPr>
          </a:p>
        </p:txBody>
      </p:sp>
      <p:sp>
        <p:nvSpPr>
          <p:cNvPr id="2" name="ZoneTexte 1"/>
          <p:cNvSpPr txBox="1"/>
          <p:nvPr/>
        </p:nvSpPr>
        <p:spPr>
          <a:xfrm>
            <a:off x="5779955" y="470408"/>
            <a:ext cx="184731" cy="369332"/>
          </a:xfrm>
          <a:prstGeom prst="rect">
            <a:avLst/>
          </a:prstGeom>
          <a:noFill/>
        </p:spPr>
        <p:txBody>
          <a:bodyPr wrap="none" rtlCol="0">
            <a:spAutoFit/>
          </a:bodyPr>
          <a:lstStyle/>
          <a:p>
            <a:pPr algn="ctr"/>
            <a:endParaRPr lang="fr-FR" dirty="0">
              <a:latin typeface="Book Antiqua" panose="02040602050305030304" pitchFamily="18" charset="0"/>
            </a:endParaRPr>
          </a:p>
        </p:txBody>
      </p:sp>
      <p:pic>
        <p:nvPicPr>
          <p:cNvPr id="4" name="Image 3"/>
          <p:cNvPicPr>
            <a:picLocks noChangeAspect="1"/>
          </p:cNvPicPr>
          <p:nvPr/>
        </p:nvPicPr>
        <p:blipFill>
          <a:blip r:embed="rId3"/>
          <a:stretch>
            <a:fillRect/>
          </a:stretch>
        </p:blipFill>
        <p:spPr>
          <a:xfrm>
            <a:off x="3118896" y="106242"/>
            <a:ext cx="2134408" cy="951830"/>
          </a:xfrm>
          <a:prstGeom prst="rect">
            <a:avLst/>
          </a:prstGeom>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a:off x="219628" y="216176"/>
            <a:ext cx="2060575" cy="863600"/>
          </a:xfrm>
          <a:prstGeom prst="rect">
            <a:avLst/>
          </a:prstGeom>
        </p:spPr>
      </p:pic>
      <p:pic>
        <p:nvPicPr>
          <p:cNvPr id="16" name="Image 15" descr="G:\Photos foire Thiés\EDP_67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2142" y="3617483"/>
            <a:ext cx="3573194" cy="263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https://lh3.googleusercontent.com/pw/ACtC-3c7_UlYKZwCp0--1UQdfk-1CVf-E-R8npLiHIa8og6pz_gZ75jnR7Nj-BpbCq8STYghKTzfT2KZkb794XZmZaCk6lYDYN8ofQayHd3AYGmfVjeELUKjk9csN-EU-yChtiz0kWxMMqPmdYfpc3xNg0o=w876-h657-no?authuser=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628" y="3737403"/>
            <a:ext cx="3707795" cy="2510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descr="C:\Users\ADMIN\Downloads\LED_Logo_eng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1306" y="307671"/>
            <a:ext cx="2350345" cy="863599"/>
          </a:xfrm>
          <a:prstGeom prst="rect">
            <a:avLst/>
          </a:prstGeom>
          <a:noFill/>
          <a:ln>
            <a:noFill/>
          </a:ln>
        </p:spPr>
      </p:pic>
      <p:pic>
        <p:nvPicPr>
          <p:cNvPr id="12" name="image2.jpg" descr="Text&#10;&#10;Description automatically generated with medium confidence"/>
          <p:cNvPicPr/>
          <p:nvPr/>
        </p:nvPicPr>
        <p:blipFill>
          <a:blip r:embed="rId8"/>
          <a:srcRect/>
          <a:stretch>
            <a:fillRect/>
          </a:stretch>
        </p:blipFill>
        <p:spPr>
          <a:xfrm>
            <a:off x="8948415" y="62524"/>
            <a:ext cx="2996378" cy="1105144"/>
          </a:xfrm>
          <a:prstGeom prst="rect">
            <a:avLst/>
          </a:prstGeom>
          <a:ln/>
        </p:spPr>
      </p:pic>
      <p:pic>
        <p:nvPicPr>
          <p:cNvPr id="14" name="Image 13" descr="C:\Users\ADMIN\Desktop\thumbnail.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0014" y="3737403"/>
            <a:ext cx="3419822" cy="2510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801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z="2400" smtClean="0"/>
              <a:t>4</a:t>
            </a:fld>
            <a:endParaRPr lang="fr-FR" sz="2400" dirty="0"/>
          </a:p>
        </p:txBody>
      </p:sp>
      <p:sp>
        <p:nvSpPr>
          <p:cNvPr id="12" name="Rectangle 11"/>
          <p:cNvSpPr/>
          <p:nvPr/>
        </p:nvSpPr>
        <p:spPr>
          <a:xfrm>
            <a:off x="1019732" y="-32615"/>
            <a:ext cx="10122794"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ook Antiqua" panose="02040602050305030304" pitchFamily="18" charset="0"/>
              </a:rPr>
              <a:t>GENESE SPG</a:t>
            </a:r>
          </a:p>
        </p:txBody>
      </p:sp>
      <p:pic>
        <p:nvPicPr>
          <p:cNvPr id="15" name="Image 14" descr="Accuei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2546" y="9586"/>
            <a:ext cx="618842" cy="940904"/>
          </a:xfrm>
          <a:prstGeom prst="rect">
            <a:avLst/>
          </a:prstGeom>
          <a:noFill/>
          <a:ln>
            <a:noFill/>
          </a:ln>
        </p:spPr>
      </p:pic>
      <p:sp>
        <p:nvSpPr>
          <p:cNvPr id="3" name="Rectangle 2"/>
          <p:cNvSpPr/>
          <p:nvPr/>
        </p:nvSpPr>
        <p:spPr>
          <a:xfrm>
            <a:off x="349587" y="1042997"/>
            <a:ext cx="10792939" cy="2400657"/>
          </a:xfrm>
          <a:prstGeom prst="rect">
            <a:avLst/>
          </a:prstGeom>
        </p:spPr>
        <p:txBody>
          <a:bodyPr wrap="square">
            <a:spAutoFit/>
          </a:bodyPr>
          <a:lstStyle/>
          <a:p>
            <a:pPr marL="633730" algn="just">
              <a:lnSpc>
                <a:spcPct val="150000"/>
              </a:lnSpc>
              <a:tabLst>
                <a:tab pos="1350010" algn="l"/>
                <a:tab pos="1530350" algn="l"/>
                <a:tab pos="5895340" algn="l"/>
              </a:tabLst>
            </a:pPr>
            <a:r>
              <a:rPr lang="fr-FR" sz="2000" b="1" dirty="0">
                <a:latin typeface="Book Antiqua" panose="02040602050305030304" pitchFamily="18" charset="0"/>
                <a:ea typeface="MS Mincho"/>
                <a:cs typeface="Arial" panose="020B0604020202020204" pitchFamily="34" charset="0"/>
              </a:rPr>
              <a:t>La stratégie de mise en œuvre du SPG repose sur une méthodologie participative basée sur l’adoption et l’application du Cahier de Charges de l’Agriculture Biologique (CCAB) élaboré par la FENAB et validé par IFOAM. La FENAB est appuyée par l’ONG HEKS-EPER dans cette démarche, qui a commencé en 2015 avec une étude de faisabilité mise en œuvre par une consultante de l’IFOAM-</a:t>
            </a:r>
            <a:r>
              <a:rPr lang="fr-FR" sz="2000" b="1" dirty="0" err="1">
                <a:latin typeface="Book Antiqua" panose="02040602050305030304" pitchFamily="18" charset="0"/>
                <a:ea typeface="MS Mincho"/>
                <a:cs typeface="Arial" panose="020B0604020202020204" pitchFamily="34" charset="0"/>
              </a:rPr>
              <a:t>Organics</a:t>
            </a:r>
            <a:r>
              <a:rPr lang="fr-FR" sz="2000" b="1" dirty="0">
                <a:latin typeface="Book Antiqua" panose="02040602050305030304" pitchFamily="18" charset="0"/>
                <a:ea typeface="MS Mincho"/>
                <a:cs typeface="Arial" panose="020B0604020202020204" pitchFamily="34" charset="0"/>
              </a:rPr>
              <a:t> International. </a:t>
            </a:r>
          </a:p>
        </p:txBody>
      </p:sp>
      <p:sp>
        <p:nvSpPr>
          <p:cNvPr id="21" name="Rectangle 20"/>
          <p:cNvSpPr/>
          <p:nvPr/>
        </p:nvSpPr>
        <p:spPr>
          <a:xfrm>
            <a:off x="6081129" y="3668041"/>
            <a:ext cx="2391560" cy="369332"/>
          </a:xfrm>
          <a:prstGeom prst="rect">
            <a:avLst/>
          </a:prstGeom>
          <a:solidFill>
            <a:schemeClr val="accent2"/>
          </a:solidFill>
          <a:ln>
            <a:solidFill>
              <a:srgbClr val="0070C0"/>
            </a:solidFill>
          </a:ln>
        </p:spPr>
        <p:txBody>
          <a:bodyPr wrap="square">
            <a:spAutoFit/>
          </a:bodyPr>
          <a:lstStyle/>
          <a:p>
            <a:r>
              <a:rPr lang="fr-FR" b="1" dirty="0">
                <a:latin typeface="Book Antiqua" panose="02040602050305030304" pitchFamily="18" charset="0"/>
              </a:rPr>
              <a:t>Démarrage du projet </a:t>
            </a:r>
            <a:endParaRPr lang="fr-FR" dirty="0"/>
          </a:p>
        </p:txBody>
      </p:sp>
      <p:sp>
        <p:nvSpPr>
          <p:cNvPr id="23" name="Rectangle 22"/>
          <p:cNvSpPr/>
          <p:nvPr/>
        </p:nvSpPr>
        <p:spPr>
          <a:xfrm>
            <a:off x="4126580" y="4580822"/>
            <a:ext cx="2146840" cy="369332"/>
          </a:xfrm>
          <a:prstGeom prst="rect">
            <a:avLst/>
          </a:prstGeom>
          <a:solidFill>
            <a:schemeClr val="accent2"/>
          </a:solidFill>
          <a:ln>
            <a:solidFill>
              <a:srgbClr val="0070C0"/>
            </a:solidFill>
          </a:ln>
        </p:spPr>
        <p:txBody>
          <a:bodyPr wrap="square">
            <a:spAutoFit/>
          </a:bodyPr>
          <a:lstStyle/>
          <a:p>
            <a:r>
              <a:rPr lang="fr-FR" b="1" dirty="0">
                <a:latin typeface="Book Antiqua" panose="02040602050305030304" pitchFamily="18" charset="0"/>
              </a:rPr>
              <a:t>Phases du projet</a:t>
            </a:r>
            <a:endParaRPr lang="fr-FR" dirty="0"/>
          </a:p>
        </p:txBody>
      </p:sp>
      <p:sp>
        <p:nvSpPr>
          <p:cNvPr id="25" name="Rectangle 24"/>
          <p:cNvSpPr/>
          <p:nvPr/>
        </p:nvSpPr>
        <p:spPr>
          <a:xfrm>
            <a:off x="1558977" y="5905349"/>
            <a:ext cx="2296742" cy="369332"/>
          </a:xfrm>
          <a:prstGeom prst="rect">
            <a:avLst/>
          </a:prstGeom>
          <a:solidFill>
            <a:schemeClr val="accent2"/>
          </a:solidFill>
          <a:ln>
            <a:solidFill>
              <a:srgbClr val="0070C0"/>
            </a:solidFill>
          </a:ln>
        </p:spPr>
        <p:txBody>
          <a:bodyPr wrap="square">
            <a:spAutoFit/>
          </a:bodyPr>
          <a:lstStyle/>
          <a:p>
            <a:r>
              <a:rPr lang="fr-FR" b="1" dirty="0">
                <a:latin typeface="Book Antiqua" panose="02040602050305030304" pitchFamily="18" charset="0"/>
              </a:rPr>
              <a:t>Zone d’intervention </a:t>
            </a:r>
            <a:endParaRPr lang="fr-FR" dirty="0"/>
          </a:p>
        </p:txBody>
      </p:sp>
      <p:sp>
        <p:nvSpPr>
          <p:cNvPr id="4" name="Ellipse 3"/>
          <p:cNvSpPr/>
          <p:nvPr/>
        </p:nvSpPr>
        <p:spPr>
          <a:xfrm>
            <a:off x="9277434" y="3505210"/>
            <a:ext cx="2115112" cy="914400"/>
          </a:xfrm>
          <a:prstGeom prst="ellipse">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Book Antiqua" panose="02040602050305030304" pitchFamily="18" charset="0"/>
              </a:rPr>
              <a:t>2016</a:t>
            </a:r>
            <a:endParaRPr lang="fr-FR" dirty="0">
              <a:solidFill>
                <a:schemeClr val="tx1"/>
              </a:solidFill>
            </a:endParaRPr>
          </a:p>
        </p:txBody>
      </p:sp>
      <p:sp>
        <p:nvSpPr>
          <p:cNvPr id="28" name="Ellipse 27"/>
          <p:cNvSpPr/>
          <p:nvPr/>
        </p:nvSpPr>
        <p:spPr>
          <a:xfrm>
            <a:off x="7897459" y="4532599"/>
            <a:ext cx="2115112" cy="914400"/>
          </a:xfrm>
          <a:prstGeom prst="ellipse">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Book Antiqua" panose="02040602050305030304" pitchFamily="18" charset="0"/>
              </a:rPr>
              <a:t>2016-2019</a:t>
            </a:r>
          </a:p>
          <a:p>
            <a:pPr algn="ctr"/>
            <a:r>
              <a:rPr lang="fr-SN" b="1" dirty="0">
                <a:solidFill>
                  <a:schemeClr val="tx1"/>
                </a:solidFill>
                <a:latin typeface="Book Antiqua" panose="02040602050305030304" pitchFamily="18" charset="0"/>
              </a:rPr>
              <a:t>2020-2022</a:t>
            </a:r>
          </a:p>
          <a:p>
            <a:pPr algn="ctr"/>
            <a:r>
              <a:rPr lang="fr-SN" b="1" dirty="0">
                <a:solidFill>
                  <a:schemeClr val="tx1"/>
                </a:solidFill>
                <a:latin typeface="Book Antiqua" panose="02040602050305030304" pitchFamily="18" charset="0"/>
              </a:rPr>
              <a:t>2023-2025</a:t>
            </a:r>
            <a:endParaRPr lang="fr-FR" dirty="0">
              <a:solidFill>
                <a:schemeClr val="tx1"/>
              </a:solidFill>
            </a:endParaRPr>
          </a:p>
        </p:txBody>
      </p:sp>
      <p:sp>
        <p:nvSpPr>
          <p:cNvPr id="29" name="Ellipse 28"/>
          <p:cNvSpPr/>
          <p:nvPr/>
        </p:nvSpPr>
        <p:spPr>
          <a:xfrm>
            <a:off x="4649381" y="5367709"/>
            <a:ext cx="3550629" cy="1444613"/>
          </a:xfrm>
          <a:prstGeom prst="ellipse">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fr-FR" b="1" dirty="0" err="1">
                <a:solidFill>
                  <a:schemeClr val="tx1"/>
                </a:solidFill>
              </a:rPr>
              <a:t>Niayes</a:t>
            </a:r>
            <a:r>
              <a:rPr lang="fr-FR" b="1" dirty="0">
                <a:solidFill>
                  <a:schemeClr val="tx1"/>
                </a:solidFill>
              </a:rPr>
              <a:t> </a:t>
            </a:r>
          </a:p>
          <a:p>
            <a:pPr marL="285750" indent="-285750">
              <a:buFont typeface="Wingdings" panose="05000000000000000000" pitchFamily="2" charset="2"/>
              <a:buChar char="q"/>
            </a:pPr>
            <a:r>
              <a:rPr lang="fr-FR" b="1" dirty="0">
                <a:solidFill>
                  <a:schemeClr val="tx1"/>
                </a:solidFill>
              </a:rPr>
              <a:t> Sénégal oriental    </a:t>
            </a:r>
          </a:p>
          <a:p>
            <a:pPr marL="285750" indent="-285750">
              <a:buFont typeface="Wingdings" panose="05000000000000000000" pitchFamily="2" charset="2"/>
              <a:buChar char="q"/>
            </a:pPr>
            <a:r>
              <a:rPr lang="fr-FR" b="1" dirty="0">
                <a:solidFill>
                  <a:schemeClr val="tx1"/>
                </a:solidFill>
              </a:rPr>
              <a:t>Casamance </a:t>
            </a:r>
          </a:p>
          <a:p>
            <a:pPr marL="285750" indent="-285750">
              <a:buFont typeface="Wingdings" panose="05000000000000000000" pitchFamily="2" charset="2"/>
              <a:buChar char="q"/>
            </a:pPr>
            <a:r>
              <a:rPr lang="fr-FR" b="1" dirty="0">
                <a:solidFill>
                  <a:schemeClr val="tx1"/>
                </a:solidFill>
              </a:rPr>
              <a:t>Bassin arachidier</a:t>
            </a:r>
          </a:p>
        </p:txBody>
      </p:sp>
      <p:pic>
        <p:nvPicPr>
          <p:cNvPr id="30" name="Image 29"/>
          <p:cNvPicPr/>
          <p:nvPr/>
        </p:nvPicPr>
        <p:blipFill>
          <a:blip r:embed="rId3" cstate="print">
            <a:extLst>
              <a:ext uri="{28A0092B-C50C-407E-A947-70E740481C1C}">
                <a14:useLocalDpi xmlns:a14="http://schemas.microsoft.com/office/drawing/2010/main" val="0"/>
              </a:ext>
            </a:extLst>
          </a:blip>
          <a:stretch>
            <a:fillRect/>
          </a:stretch>
        </p:blipFill>
        <p:spPr>
          <a:xfrm>
            <a:off x="0" y="244812"/>
            <a:ext cx="906045" cy="470452"/>
          </a:xfrm>
          <a:prstGeom prst="rect">
            <a:avLst/>
          </a:prstGeom>
        </p:spPr>
      </p:pic>
      <p:pic>
        <p:nvPicPr>
          <p:cNvPr id="13" name="Image 12" descr="C:\Users\ADMIN\Downloads\LED_Logo_eng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0505" y="5255413"/>
            <a:ext cx="1624039" cy="678933"/>
          </a:xfrm>
          <a:prstGeom prst="rect">
            <a:avLst/>
          </a:prstGeom>
          <a:noFill/>
          <a:ln>
            <a:noFill/>
          </a:ln>
        </p:spPr>
      </p:pic>
      <p:pic>
        <p:nvPicPr>
          <p:cNvPr id="14" name="image2.jpg" descr="Text&#10;&#10;Description automatically generated with medium confidence"/>
          <p:cNvPicPr/>
          <p:nvPr/>
        </p:nvPicPr>
        <p:blipFill>
          <a:blip r:embed="rId5"/>
          <a:srcRect/>
          <a:stretch>
            <a:fillRect/>
          </a:stretch>
        </p:blipFill>
        <p:spPr>
          <a:xfrm>
            <a:off x="10147586" y="4480563"/>
            <a:ext cx="1989879" cy="700517"/>
          </a:xfrm>
          <a:prstGeom prst="rect">
            <a:avLst/>
          </a:prstGeom>
          <a:ln/>
        </p:spPr>
      </p:pic>
    </p:spTree>
    <p:extLst>
      <p:ext uri="{BB962C8B-B14F-4D97-AF65-F5344CB8AC3E}">
        <p14:creationId xmlns:p14="http://schemas.microsoft.com/office/powerpoint/2010/main" val="130655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z="2400" smtClean="0"/>
              <a:t>5</a:t>
            </a:fld>
            <a:endParaRPr lang="fr-FR" sz="2400"/>
          </a:p>
        </p:txBody>
      </p:sp>
      <p:sp>
        <p:nvSpPr>
          <p:cNvPr id="12" name="Rectangle 11"/>
          <p:cNvSpPr/>
          <p:nvPr/>
        </p:nvSpPr>
        <p:spPr>
          <a:xfrm>
            <a:off x="1111382" y="81609"/>
            <a:ext cx="10122794" cy="4958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ook Antiqua" panose="02040602050305030304" pitchFamily="18" charset="0"/>
              </a:rPr>
              <a:t>CONTEXTE</a:t>
            </a:r>
          </a:p>
        </p:txBody>
      </p:sp>
      <p:pic>
        <p:nvPicPr>
          <p:cNvPr id="15" name="Image 14"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2546" y="9586"/>
            <a:ext cx="618842" cy="940904"/>
          </a:xfrm>
          <a:prstGeom prst="rect">
            <a:avLst/>
          </a:prstGeom>
          <a:noFill/>
          <a:ln>
            <a:noFill/>
          </a:ln>
        </p:spPr>
      </p:pic>
      <p:pic>
        <p:nvPicPr>
          <p:cNvPr id="39" name="Image 38"/>
          <p:cNvPicPr/>
          <p:nvPr/>
        </p:nvPicPr>
        <p:blipFill>
          <a:blip r:embed="rId4" cstate="print">
            <a:extLst>
              <a:ext uri="{28A0092B-C50C-407E-A947-70E740481C1C}">
                <a14:useLocalDpi xmlns:a14="http://schemas.microsoft.com/office/drawing/2010/main" val="0"/>
              </a:ext>
            </a:extLst>
          </a:blip>
          <a:stretch>
            <a:fillRect/>
          </a:stretch>
        </p:blipFill>
        <p:spPr>
          <a:xfrm>
            <a:off x="0" y="76443"/>
            <a:ext cx="906045" cy="470452"/>
          </a:xfrm>
          <a:prstGeom prst="rect">
            <a:avLst/>
          </a:prstGeom>
        </p:spPr>
      </p:pic>
      <p:sp>
        <p:nvSpPr>
          <p:cNvPr id="16" name="ZoneTexte 15"/>
          <p:cNvSpPr txBox="1"/>
          <p:nvPr/>
        </p:nvSpPr>
        <p:spPr>
          <a:xfrm>
            <a:off x="182915" y="714281"/>
            <a:ext cx="4033476" cy="3662541"/>
          </a:xfrm>
          <a:prstGeom prst="rect">
            <a:avLst/>
          </a:prstGeom>
          <a:noFill/>
        </p:spPr>
        <p:txBody>
          <a:bodyPr wrap="none" rtlCol="0">
            <a:spAutoFit/>
          </a:bodyPr>
          <a:lstStyle/>
          <a:p>
            <a:pPr>
              <a:lnSpc>
                <a:spcPct val="200000"/>
              </a:lnSpc>
            </a:pPr>
            <a:r>
              <a:rPr lang="fr-FR" sz="2000" b="1" dirty="0">
                <a:latin typeface="Book Antiqua" panose="02040602050305030304" pitchFamily="18" charset="0"/>
              </a:rPr>
              <a:t>FENAB </a:t>
            </a:r>
          </a:p>
          <a:p>
            <a:pPr marL="285750" indent="-285750">
              <a:lnSpc>
                <a:spcPct val="200000"/>
              </a:lnSpc>
              <a:buFont typeface="Wingdings" panose="05000000000000000000" pitchFamily="2" charset="2"/>
              <a:buChar char="v"/>
            </a:pPr>
            <a:r>
              <a:rPr lang="fr-FR" sz="2400" dirty="0">
                <a:latin typeface="Book Antiqua" panose="02040602050305030304" pitchFamily="18" charset="0"/>
              </a:rPr>
              <a:t>43 organisations membres</a:t>
            </a:r>
          </a:p>
          <a:p>
            <a:pPr marL="285750" indent="-285750">
              <a:lnSpc>
                <a:spcPct val="200000"/>
              </a:lnSpc>
              <a:buFont typeface="Wingdings" panose="05000000000000000000" pitchFamily="2" charset="2"/>
              <a:buChar char="v"/>
            </a:pPr>
            <a:r>
              <a:rPr lang="fr-FR" sz="2400" dirty="0">
                <a:latin typeface="Book Antiqua" panose="02040602050305030304" pitchFamily="18" charset="0"/>
              </a:rPr>
              <a:t>6 zones agro écologiques </a:t>
            </a:r>
          </a:p>
          <a:p>
            <a:pPr marL="285750" indent="-285750">
              <a:lnSpc>
                <a:spcPct val="200000"/>
              </a:lnSpc>
              <a:buFont typeface="Wingdings" panose="05000000000000000000" pitchFamily="2" charset="2"/>
              <a:buChar char="v"/>
            </a:pPr>
            <a:r>
              <a:rPr lang="fr-FR" sz="2400" dirty="0">
                <a:latin typeface="Book Antiqua" panose="02040602050305030304" pitchFamily="18" charset="0"/>
              </a:rPr>
              <a:t>50 000 membres</a:t>
            </a:r>
          </a:p>
          <a:p>
            <a:pPr marL="285750" indent="-285750">
              <a:lnSpc>
                <a:spcPct val="200000"/>
              </a:lnSpc>
              <a:buFont typeface="Wingdings" panose="05000000000000000000" pitchFamily="2" charset="2"/>
              <a:buChar char="v"/>
            </a:pPr>
            <a:r>
              <a:rPr lang="fr-FR" sz="2400" dirty="0">
                <a:latin typeface="Book Antiqua" panose="02040602050305030304" pitchFamily="18" charset="0"/>
              </a:rPr>
              <a:t>4 coordinations zonales</a:t>
            </a:r>
          </a:p>
        </p:txBody>
      </p:sp>
      <p:sp>
        <p:nvSpPr>
          <p:cNvPr id="18" name="Rectangle 17"/>
          <p:cNvSpPr/>
          <p:nvPr/>
        </p:nvSpPr>
        <p:spPr>
          <a:xfrm>
            <a:off x="4178942" y="714281"/>
            <a:ext cx="7055234" cy="15131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latin typeface="Book Antiqua" panose="02040602050305030304" pitchFamily="18" charset="0"/>
              </a:rPr>
              <a:t>Mission : Promouvoir le développement de l’agriculture biologique au Sénégal </a:t>
            </a:r>
          </a:p>
          <a:p>
            <a:pPr algn="ctr"/>
            <a:endParaRPr lang="fr-FR" sz="2800" dirty="0"/>
          </a:p>
        </p:txBody>
      </p:sp>
      <p:sp>
        <p:nvSpPr>
          <p:cNvPr id="19" name="Flèche droite 18"/>
          <p:cNvSpPr/>
          <p:nvPr/>
        </p:nvSpPr>
        <p:spPr>
          <a:xfrm>
            <a:off x="1249226" y="920349"/>
            <a:ext cx="2771346" cy="45856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ouble flèche verticale 21"/>
          <p:cNvSpPr/>
          <p:nvPr/>
        </p:nvSpPr>
        <p:spPr>
          <a:xfrm>
            <a:off x="6305862" y="1705066"/>
            <a:ext cx="2727755" cy="2970503"/>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Système Participatif de Garantie</a:t>
            </a:r>
          </a:p>
        </p:txBody>
      </p:sp>
      <p:sp>
        <p:nvSpPr>
          <p:cNvPr id="13" name="Rectangle à coins arrondis 12"/>
          <p:cNvSpPr/>
          <p:nvPr/>
        </p:nvSpPr>
        <p:spPr>
          <a:xfrm>
            <a:off x="0" y="4416236"/>
            <a:ext cx="12192000" cy="6946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latin typeface="Book Antiqua" panose="02040602050305030304" pitchFamily="18" charset="0"/>
              </a:rPr>
              <a:t>Garantir la conformité des produits aux normes définies</a:t>
            </a:r>
          </a:p>
        </p:txBody>
      </p:sp>
      <p:sp>
        <p:nvSpPr>
          <p:cNvPr id="14" name="Rectangle à coins arrondis 13"/>
          <p:cNvSpPr/>
          <p:nvPr/>
        </p:nvSpPr>
        <p:spPr>
          <a:xfrm>
            <a:off x="0" y="6066204"/>
            <a:ext cx="12192000" cy="6552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50010" algn="l"/>
                <a:tab pos="1530350" algn="l"/>
                <a:tab pos="5895340" algn="l"/>
              </a:tabLst>
            </a:pPr>
            <a:r>
              <a:rPr lang="fr-FR" sz="2400" b="1" dirty="0">
                <a:solidFill>
                  <a:schemeClr val="tx1"/>
                </a:solidFill>
                <a:latin typeface="Book Antiqua" panose="02040602050305030304" pitchFamily="18" charset="0"/>
              </a:rPr>
              <a:t>Donner confiance aux consommateurs sur l’authenticité des produits biologiques mis sur le marché et d’assurer leur traçabilité;</a:t>
            </a:r>
          </a:p>
        </p:txBody>
      </p:sp>
      <p:sp>
        <p:nvSpPr>
          <p:cNvPr id="17" name="Rectangle à coins arrondis 16"/>
          <p:cNvSpPr/>
          <p:nvPr/>
        </p:nvSpPr>
        <p:spPr>
          <a:xfrm>
            <a:off x="0" y="5244926"/>
            <a:ext cx="12192000" cy="6946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50010" algn="l"/>
                <a:tab pos="1530350" algn="l"/>
                <a:tab pos="5895340" algn="l"/>
              </a:tabLst>
            </a:pPr>
            <a:r>
              <a:rPr lang="fr-FR" sz="2400" b="1" dirty="0">
                <a:solidFill>
                  <a:schemeClr val="tx1"/>
                </a:solidFill>
                <a:latin typeface="Book Antiqua" panose="02040602050305030304" pitchFamily="18" charset="0"/>
              </a:rPr>
              <a:t>Faciliter la commercialisation des produits certifiés avec une meilleure marge pour les acteurs impliqués.</a:t>
            </a:r>
          </a:p>
        </p:txBody>
      </p:sp>
    </p:spTree>
    <p:extLst>
      <p:ext uri="{BB962C8B-B14F-4D97-AF65-F5344CB8AC3E}">
        <p14:creationId xmlns:p14="http://schemas.microsoft.com/office/powerpoint/2010/main" val="275317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10600" y="6369998"/>
            <a:ext cx="2743200" cy="365125"/>
          </a:xfrm>
        </p:spPr>
        <p:txBody>
          <a:bodyPr/>
          <a:lstStyle/>
          <a:p>
            <a:fld id="{A89C4F85-E9CA-4AC7-A4BD-07C52FD38597}" type="slidenum">
              <a:rPr lang="fr-FR" smtClean="0"/>
              <a:t>6</a:t>
            </a:fld>
            <a:endParaRPr lang="fr-FR" dirty="0"/>
          </a:p>
        </p:txBody>
      </p:sp>
      <p:sp>
        <p:nvSpPr>
          <p:cNvPr id="6" name="Rectangle 5"/>
          <p:cNvSpPr/>
          <p:nvPr/>
        </p:nvSpPr>
        <p:spPr>
          <a:xfrm>
            <a:off x="906045" y="68855"/>
            <a:ext cx="10398458" cy="7315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ook Antiqua" panose="02040602050305030304" pitchFamily="18" charset="0"/>
              </a:rPr>
              <a:t>OBJECTIF DU SPG</a:t>
            </a:r>
          </a:p>
        </p:txBody>
      </p:sp>
      <p:sp>
        <p:nvSpPr>
          <p:cNvPr id="5" name="Rectangle à coins arrondis 4"/>
          <p:cNvSpPr/>
          <p:nvPr/>
        </p:nvSpPr>
        <p:spPr>
          <a:xfrm>
            <a:off x="1099943" y="1264572"/>
            <a:ext cx="10240978" cy="2010288"/>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Amélioration des revenus des producteurs agricoles et la promotion d'un environnement favorable à l'agriculture biologique par la mise en place d’un Système Participatif de Garantie (SPG) au Sénégal permettant la certification et la commercialisation de produits </a:t>
            </a:r>
            <a:r>
              <a:rPr lang="fr-CH" sz="2400" b="1" dirty="0" err="1">
                <a:solidFill>
                  <a:schemeClr val="tx1"/>
                </a:solidFill>
              </a:rPr>
              <a:t>labelisés</a:t>
            </a:r>
            <a:r>
              <a:rPr lang="fr-CH" sz="2400" b="1" dirty="0">
                <a:solidFill>
                  <a:schemeClr val="tx1"/>
                </a:solidFill>
              </a:rPr>
              <a:t> « Bio Sénégal ».</a:t>
            </a:r>
            <a:endParaRPr lang="fr-FR" sz="2400" dirty="0">
              <a:solidFill>
                <a:schemeClr val="tx1"/>
              </a:solidFill>
            </a:endParaRPr>
          </a:p>
        </p:txBody>
      </p:sp>
      <p:sp>
        <p:nvSpPr>
          <p:cNvPr id="7" name="Rectangle à coins arrondis 6"/>
          <p:cNvSpPr/>
          <p:nvPr/>
        </p:nvSpPr>
        <p:spPr>
          <a:xfrm>
            <a:off x="181746" y="5462091"/>
            <a:ext cx="2636334" cy="12730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000" dirty="0">
                <a:solidFill>
                  <a:schemeClr val="tx1"/>
                </a:solidFill>
              </a:rPr>
              <a:t>Renforcement de capacité des producteurs</a:t>
            </a:r>
            <a:endParaRPr lang="fr-FR" sz="2000" b="1" dirty="0">
              <a:solidFill>
                <a:schemeClr val="tx1"/>
              </a:solidFill>
            </a:endParaRPr>
          </a:p>
        </p:txBody>
      </p:sp>
      <p:sp>
        <p:nvSpPr>
          <p:cNvPr id="8" name="Rectangle à coins arrondis 7"/>
          <p:cNvSpPr/>
          <p:nvPr/>
        </p:nvSpPr>
        <p:spPr>
          <a:xfrm>
            <a:off x="3334051" y="5462091"/>
            <a:ext cx="2656749" cy="12736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dirty="0">
                <a:solidFill>
                  <a:schemeClr val="tx1"/>
                </a:solidFill>
              </a:rPr>
              <a:t>Certification des produits agricoles biologiques</a:t>
            </a:r>
          </a:p>
        </p:txBody>
      </p:sp>
      <p:sp>
        <p:nvSpPr>
          <p:cNvPr id="9" name="Rectangle à coins arrondis 8"/>
          <p:cNvSpPr/>
          <p:nvPr/>
        </p:nvSpPr>
        <p:spPr>
          <a:xfrm>
            <a:off x="6306956" y="5461513"/>
            <a:ext cx="2442946" cy="12736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dirty="0">
                <a:solidFill>
                  <a:schemeClr val="tx1"/>
                </a:solidFill>
              </a:rPr>
              <a:t>Appui à la commercialisation</a:t>
            </a:r>
          </a:p>
        </p:txBody>
      </p:sp>
      <p:pic>
        <p:nvPicPr>
          <p:cNvPr id="18" name="Image 17"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0894" y="38635"/>
            <a:ext cx="618842" cy="940904"/>
          </a:xfrm>
          <a:prstGeom prst="rect">
            <a:avLst/>
          </a:prstGeom>
          <a:noFill/>
          <a:ln>
            <a:noFill/>
          </a:ln>
        </p:spPr>
      </p:pic>
      <p:pic>
        <p:nvPicPr>
          <p:cNvPr id="30" name="Image 29"/>
          <p:cNvPicPr/>
          <p:nvPr/>
        </p:nvPicPr>
        <p:blipFill>
          <a:blip r:embed="rId4" cstate="print">
            <a:extLst>
              <a:ext uri="{28A0092B-C50C-407E-A947-70E740481C1C}">
                <a14:useLocalDpi xmlns:a14="http://schemas.microsoft.com/office/drawing/2010/main" val="0"/>
              </a:ext>
            </a:extLst>
          </a:blip>
          <a:stretch>
            <a:fillRect/>
          </a:stretch>
        </p:blipFill>
        <p:spPr>
          <a:xfrm>
            <a:off x="0" y="130534"/>
            <a:ext cx="906045" cy="470452"/>
          </a:xfrm>
          <a:prstGeom prst="rect">
            <a:avLst/>
          </a:prstGeom>
        </p:spPr>
      </p:pic>
      <p:sp>
        <p:nvSpPr>
          <p:cNvPr id="14" name="Rectangle à coins arrondis 13"/>
          <p:cNvSpPr/>
          <p:nvPr/>
        </p:nvSpPr>
        <p:spPr>
          <a:xfrm>
            <a:off x="9044664" y="5422204"/>
            <a:ext cx="2442946" cy="12736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dirty="0">
                <a:solidFill>
                  <a:schemeClr val="tx1"/>
                </a:solidFill>
              </a:rPr>
              <a:t>Plaidoyer pour des Politiques Publiques favorables à l’AB</a:t>
            </a:r>
          </a:p>
        </p:txBody>
      </p:sp>
      <p:sp>
        <p:nvSpPr>
          <p:cNvPr id="16" name="Rectangle 15"/>
          <p:cNvSpPr/>
          <p:nvPr/>
        </p:nvSpPr>
        <p:spPr>
          <a:xfrm>
            <a:off x="2801112" y="4199994"/>
            <a:ext cx="6379376" cy="5630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Book Antiqua" panose="02040602050305030304" pitchFamily="18" charset="0"/>
              </a:rPr>
              <a:t>COMPOSANTES DU PROJET </a:t>
            </a:r>
          </a:p>
        </p:txBody>
      </p:sp>
    </p:spTree>
    <p:extLst>
      <p:ext uri="{BB962C8B-B14F-4D97-AF65-F5344CB8AC3E}">
        <p14:creationId xmlns:p14="http://schemas.microsoft.com/office/powerpoint/2010/main" val="265894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mtClean="0"/>
              <a:t>7</a:t>
            </a:fld>
            <a:endParaRPr lang="fr-FR"/>
          </a:p>
        </p:txBody>
      </p:sp>
      <p:sp>
        <p:nvSpPr>
          <p:cNvPr id="3" name="Rectangle 2"/>
          <p:cNvSpPr/>
          <p:nvPr/>
        </p:nvSpPr>
        <p:spPr>
          <a:xfrm>
            <a:off x="1019732" y="53708"/>
            <a:ext cx="10122794"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ook Antiqua" panose="02040602050305030304" pitchFamily="18" charset="0"/>
              </a:rPr>
              <a:t>PROCÉSSUS DE CERTIFICATION DU SPG</a:t>
            </a:r>
          </a:p>
        </p:txBody>
      </p:sp>
      <p:pic>
        <p:nvPicPr>
          <p:cNvPr id="6" name="Image 5"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84315"/>
            <a:ext cx="618842" cy="940904"/>
          </a:xfrm>
          <a:prstGeom prst="rect">
            <a:avLst/>
          </a:prstGeom>
          <a:noFill/>
          <a:ln>
            <a:noFill/>
          </a:ln>
        </p:spPr>
      </p:pic>
      <p:sp>
        <p:nvSpPr>
          <p:cNvPr id="8" name="ZoneTexte 7"/>
          <p:cNvSpPr txBox="1"/>
          <p:nvPr/>
        </p:nvSpPr>
        <p:spPr>
          <a:xfrm>
            <a:off x="0" y="1063937"/>
            <a:ext cx="12192000" cy="5262979"/>
          </a:xfrm>
          <a:prstGeom prst="rect">
            <a:avLst/>
          </a:prstGeom>
          <a:noFill/>
        </p:spPr>
        <p:txBody>
          <a:bodyPr wrap="square" rtlCol="0">
            <a:spAutoFit/>
          </a:bodyPr>
          <a:lstStyle/>
          <a:p>
            <a:pPr marL="285750" lvl="0" indent="-285750">
              <a:lnSpc>
                <a:spcPct val="150000"/>
              </a:lnSpc>
              <a:buFont typeface="Wingdings" panose="05000000000000000000" pitchFamily="2" charset="2"/>
              <a:buChar char="v"/>
            </a:pPr>
            <a:r>
              <a:rPr lang="fr-SN" sz="2800" b="1" dirty="0">
                <a:latin typeface="Book Antiqua" panose="02040602050305030304" pitchFamily="18" charset="0"/>
              </a:rPr>
              <a:t>Réception des demandes de certification</a:t>
            </a:r>
            <a:endParaRPr lang="fr-FR" sz="2800" b="1" dirty="0">
              <a:latin typeface="Book Antiqua" panose="02040602050305030304" pitchFamily="18" charset="0"/>
            </a:endParaRPr>
          </a:p>
          <a:p>
            <a:pPr marL="285750" lvl="0" indent="-285750">
              <a:lnSpc>
                <a:spcPct val="150000"/>
              </a:lnSpc>
              <a:buFont typeface="Wingdings" panose="05000000000000000000" pitchFamily="2" charset="2"/>
              <a:buChar char="v"/>
            </a:pPr>
            <a:r>
              <a:rPr lang="fr-FR" sz="2800" b="1" dirty="0">
                <a:latin typeface="Book Antiqua" panose="02040602050305030304" pitchFamily="18" charset="0"/>
              </a:rPr>
              <a:t>Enrôlement (prospection et appréciation)</a:t>
            </a:r>
          </a:p>
          <a:p>
            <a:pPr marL="285750" indent="-285750">
              <a:lnSpc>
                <a:spcPct val="150000"/>
              </a:lnSpc>
              <a:buFont typeface="Wingdings" panose="05000000000000000000" pitchFamily="2" charset="2"/>
              <a:buChar char="v"/>
            </a:pPr>
            <a:r>
              <a:rPr lang="fr-SN" sz="2800" b="1" dirty="0">
                <a:latin typeface="Book Antiqua" panose="02040602050305030304" pitchFamily="18" charset="0"/>
              </a:rPr>
              <a:t>Formation sur AB, le CCAB et les procédures SPG</a:t>
            </a:r>
            <a:endParaRPr lang="fr-FR" sz="2800" b="1" dirty="0">
              <a:latin typeface="Book Antiqua" panose="02040602050305030304" pitchFamily="18" charset="0"/>
            </a:endParaRPr>
          </a:p>
          <a:p>
            <a:pPr marL="285750" lvl="0" indent="-285750">
              <a:lnSpc>
                <a:spcPct val="150000"/>
              </a:lnSpc>
              <a:buFont typeface="Wingdings" panose="05000000000000000000" pitchFamily="2" charset="2"/>
              <a:buChar char="v"/>
            </a:pPr>
            <a:r>
              <a:rPr lang="fr-FR" sz="2800" b="1" dirty="0">
                <a:latin typeface="Book Antiqua" panose="02040602050305030304" pitchFamily="18" charset="0"/>
              </a:rPr>
              <a:t>Deux tours de contrôle des comités locaux (un planifié et un inopiné)</a:t>
            </a:r>
          </a:p>
          <a:p>
            <a:pPr marL="285750" indent="-285750">
              <a:lnSpc>
                <a:spcPct val="150000"/>
              </a:lnSpc>
              <a:buFont typeface="Wingdings" panose="05000000000000000000" pitchFamily="2" charset="2"/>
              <a:buChar char="v"/>
            </a:pPr>
            <a:r>
              <a:rPr lang="fr-FR" sz="2800" b="1" dirty="0">
                <a:latin typeface="Book Antiqua" panose="02040602050305030304" pitchFamily="18" charset="0"/>
              </a:rPr>
              <a:t>Réunion de restitution des CLC (décision finale de certification, remise des certificats annuels, des étiquettes avec le label « Bio SENEGAL » et des codes d’identification )</a:t>
            </a:r>
          </a:p>
          <a:p>
            <a:pPr marL="285750" lvl="0" indent="-285750">
              <a:lnSpc>
                <a:spcPct val="150000"/>
              </a:lnSpc>
              <a:buFont typeface="Wingdings" panose="05000000000000000000" pitchFamily="2" charset="2"/>
              <a:buChar char="v"/>
            </a:pPr>
            <a:r>
              <a:rPr lang="fr-FR" sz="2800" b="1" dirty="0">
                <a:latin typeface="Book Antiqua" panose="02040602050305030304" pitchFamily="18" charset="0"/>
              </a:rPr>
              <a:t>Suivi de la production  </a:t>
            </a:r>
            <a:endParaRPr lang="fr-FR" sz="2400" dirty="0">
              <a:latin typeface="Book Antiqua" panose="02040602050305030304" pitchFamily="18" charset="0"/>
            </a:endParaRPr>
          </a:p>
        </p:txBody>
      </p:sp>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56844" y="272411"/>
            <a:ext cx="906045" cy="470452"/>
          </a:xfrm>
          <a:prstGeom prst="rect">
            <a:avLst/>
          </a:prstGeom>
        </p:spPr>
      </p:pic>
    </p:spTree>
    <p:extLst>
      <p:ext uri="{BB962C8B-B14F-4D97-AF65-F5344CB8AC3E}">
        <p14:creationId xmlns:p14="http://schemas.microsoft.com/office/powerpoint/2010/main" val="5826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mtClean="0"/>
              <a:t>8</a:t>
            </a:fld>
            <a:endParaRPr lang="fr-FR"/>
          </a:p>
        </p:txBody>
      </p:sp>
      <p:sp>
        <p:nvSpPr>
          <p:cNvPr id="3" name="Rectangle 2"/>
          <p:cNvSpPr/>
          <p:nvPr/>
        </p:nvSpPr>
        <p:spPr>
          <a:xfrm>
            <a:off x="1019731" y="110819"/>
            <a:ext cx="10122794"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ook Antiqua" panose="02040602050305030304" pitchFamily="18" charset="0"/>
              </a:rPr>
              <a:t>RESULTATS</a:t>
            </a:r>
            <a:r>
              <a:rPr lang="fr-FR" sz="2800" b="1" dirty="0">
                <a:solidFill>
                  <a:schemeClr val="tx1"/>
                </a:solidFill>
                <a:latin typeface="Book Antiqua" panose="02040602050305030304" pitchFamily="18" charset="0"/>
              </a:rPr>
              <a:t> DU SPG DURANT LES DEUX PREMIERES PHASES (ZONE DES NIAYES) </a:t>
            </a:r>
          </a:p>
        </p:txBody>
      </p:sp>
      <p:pic>
        <p:nvPicPr>
          <p:cNvPr id="6" name="Image 5"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84315"/>
            <a:ext cx="618842" cy="940904"/>
          </a:xfrm>
          <a:prstGeom prst="rect">
            <a:avLst/>
          </a:prstGeom>
          <a:noFill/>
          <a:ln>
            <a:noFill/>
          </a:ln>
        </p:spPr>
      </p:pic>
      <p:sp>
        <p:nvSpPr>
          <p:cNvPr id="8" name="ZoneTexte 7"/>
          <p:cNvSpPr txBox="1"/>
          <p:nvPr/>
        </p:nvSpPr>
        <p:spPr>
          <a:xfrm>
            <a:off x="453022" y="1275933"/>
            <a:ext cx="12102991" cy="5262979"/>
          </a:xfrm>
          <a:prstGeom prst="rect">
            <a:avLst/>
          </a:prstGeom>
          <a:noFill/>
        </p:spPr>
        <p:txBody>
          <a:bodyPr wrap="square" rtlCol="0">
            <a:spAutoFit/>
          </a:bodyPr>
          <a:lstStyle/>
          <a:p>
            <a:pPr lvl="0">
              <a:lnSpc>
                <a:spcPct val="200000"/>
              </a:lnSpc>
            </a:pPr>
            <a:r>
              <a:rPr lang="fr-FR" sz="2400" b="1" dirty="0"/>
              <a:t>422 producteurs certifiés dans la zone des </a:t>
            </a:r>
            <a:r>
              <a:rPr lang="fr-FR" sz="2400" b="1" dirty="0" err="1"/>
              <a:t>Niayes</a:t>
            </a:r>
            <a:r>
              <a:rPr lang="fr-FR" sz="2400" b="1" dirty="0"/>
              <a:t> ; </a:t>
            </a:r>
          </a:p>
          <a:p>
            <a:pPr lvl="0">
              <a:lnSpc>
                <a:spcPct val="200000"/>
              </a:lnSpc>
            </a:pPr>
            <a:r>
              <a:rPr lang="fr-FR" sz="2400" b="1" dirty="0"/>
              <a:t>06 Comités locaux de certification mis en place ; </a:t>
            </a:r>
          </a:p>
          <a:p>
            <a:pPr lvl="0">
              <a:lnSpc>
                <a:spcPct val="200000"/>
              </a:lnSpc>
            </a:pPr>
            <a:r>
              <a:rPr lang="fr-FR" sz="2400" b="1" dirty="0"/>
              <a:t>100 emplois à travers l’implication des contrôleurs internes ;</a:t>
            </a:r>
          </a:p>
          <a:p>
            <a:pPr lvl="0">
              <a:lnSpc>
                <a:spcPct val="200000"/>
              </a:lnSpc>
            </a:pPr>
            <a:r>
              <a:rPr lang="fr-FR" sz="2400" b="1" dirty="0"/>
              <a:t>Un réseau de 15 partenaires commerciaux pour la commercialisation des produits certifiés;</a:t>
            </a:r>
          </a:p>
          <a:p>
            <a:pPr>
              <a:lnSpc>
                <a:spcPct val="200000"/>
              </a:lnSpc>
            </a:pPr>
            <a:r>
              <a:rPr lang="fr-FR" sz="2400" b="1" dirty="0"/>
              <a:t>+ de 400 tonnes de produits biologiques commercialisés chaque année.</a:t>
            </a:r>
          </a:p>
          <a:p>
            <a:pPr lvl="0">
              <a:lnSpc>
                <a:spcPct val="200000"/>
              </a:lnSpc>
            </a:pPr>
            <a:r>
              <a:rPr lang="fr-FR" sz="2400" b="1" dirty="0"/>
              <a:t>L’obtention d’un quota de 400 tonnes de fertilisants organiques subventionnés par l’Etat pour les membres de la FENAB à travers le plaidoyer ; </a:t>
            </a:r>
          </a:p>
        </p:txBody>
      </p:sp>
      <p:pic>
        <p:nvPicPr>
          <p:cNvPr id="9" name="Image 8"/>
          <p:cNvPicPr/>
          <p:nvPr/>
        </p:nvPicPr>
        <p:blipFill>
          <a:blip r:embed="rId4" cstate="print">
            <a:extLst>
              <a:ext uri="{28A0092B-C50C-407E-A947-70E740481C1C}">
                <a14:useLocalDpi xmlns:a14="http://schemas.microsoft.com/office/drawing/2010/main" val="0"/>
              </a:ext>
            </a:extLst>
          </a:blip>
          <a:stretch>
            <a:fillRect/>
          </a:stretch>
        </p:blipFill>
        <p:spPr>
          <a:xfrm>
            <a:off x="0" y="248868"/>
            <a:ext cx="906045" cy="470452"/>
          </a:xfrm>
          <a:prstGeom prst="rect">
            <a:avLst/>
          </a:prstGeom>
        </p:spPr>
      </p:pic>
    </p:spTree>
    <p:extLst>
      <p:ext uri="{BB962C8B-B14F-4D97-AF65-F5344CB8AC3E}">
        <p14:creationId xmlns:p14="http://schemas.microsoft.com/office/powerpoint/2010/main" val="157188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9C4F85-E9CA-4AC7-A4BD-07C52FD38597}" type="slidenum">
              <a:rPr lang="fr-FR" smtClean="0"/>
              <a:t>9</a:t>
            </a:fld>
            <a:endParaRPr lang="fr-FR"/>
          </a:p>
        </p:txBody>
      </p:sp>
      <p:sp>
        <p:nvSpPr>
          <p:cNvPr id="3" name="Rectangle 2"/>
          <p:cNvSpPr/>
          <p:nvPr/>
        </p:nvSpPr>
        <p:spPr>
          <a:xfrm>
            <a:off x="1019731" y="110819"/>
            <a:ext cx="10122794"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tx1"/>
              </a:solidFill>
              <a:latin typeface="Book Antiqua" panose="02040602050305030304" pitchFamily="18" charset="0"/>
            </a:endParaRPr>
          </a:p>
          <a:p>
            <a:pPr algn="ctr"/>
            <a:r>
              <a:rPr lang="fr-FR" sz="3200" b="1" dirty="0">
                <a:solidFill>
                  <a:schemeClr val="tx1"/>
                </a:solidFill>
                <a:latin typeface="Book Antiqua" panose="02040602050305030304" pitchFamily="18" charset="0"/>
              </a:rPr>
              <a:t>RESULTATS</a:t>
            </a:r>
            <a:r>
              <a:rPr lang="fr-FR" sz="2800" b="1" dirty="0">
                <a:solidFill>
                  <a:schemeClr val="tx1"/>
                </a:solidFill>
                <a:latin typeface="Book Antiqua" panose="02040602050305030304" pitchFamily="18" charset="0"/>
              </a:rPr>
              <a:t> </a:t>
            </a:r>
            <a:r>
              <a:rPr lang="fr-FR" sz="3200" b="1" dirty="0">
                <a:solidFill>
                  <a:schemeClr val="tx1"/>
                </a:solidFill>
                <a:latin typeface="Book Antiqua" panose="02040602050305030304" pitchFamily="18" charset="0"/>
              </a:rPr>
              <a:t>ESCOMPTES POUR LA TROISIEME PHASE DU PROJET</a:t>
            </a:r>
          </a:p>
          <a:p>
            <a:pPr algn="ctr"/>
            <a:endParaRPr lang="fr-FR" sz="2800" b="1" dirty="0">
              <a:solidFill>
                <a:schemeClr val="tx1"/>
              </a:solidFill>
              <a:latin typeface="Book Antiqua" panose="02040602050305030304" pitchFamily="18" charset="0"/>
            </a:endParaRPr>
          </a:p>
        </p:txBody>
      </p:sp>
      <p:pic>
        <p:nvPicPr>
          <p:cNvPr id="6" name="Image 5" descr="Accue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84315"/>
            <a:ext cx="618842" cy="940904"/>
          </a:xfrm>
          <a:prstGeom prst="rect">
            <a:avLst/>
          </a:prstGeom>
          <a:noFill/>
          <a:ln>
            <a:noFill/>
          </a:ln>
        </p:spPr>
      </p:pic>
      <p:sp>
        <p:nvSpPr>
          <p:cNvPr id="8" name="ZoneTexte 7"/>
          <p:cNvSpPr txBox="1"/>
          <p:nvPr/>
        </p:nvSpPr>
        <p:spPr>
          <a:xfrm>
            <a:off x="453022" y="1275933"/>
            <a:ext cx="12102991" cy="5262979"/>
          </a:xfrm>
          <a:prstGeom prst="rect">
            <a:avLst/>
          </a:prstGeom>
          <a:noFill/>
        </p:spPr>
        <p:txBody>
          <a:bodyPr wrap="square" rtlCol="0">
            <a:spAutoFit/>
          </a:bodyPr>
          <a:lstStyle/>
          <a:p>
            <a:pPr lvl="0">
              <a:lnSpc>
                <a:spcPct val="200000"/>
              </a:lnSpc>
            </a:pPr>
            <a:r>
              <a:rPr lang="fr-FR" sz="2400" b="1" dirty="0"/>
              <a:t>1 222 producteurs certifiés dont 800 nouveaux ;</a:t>
            </a:r>
          </a:p>
          <a:p>
            <a:pPr lvl="0">
              <a:lnSpc>
                <a:spcPct val="200000"/>
              </a:lnSpc>
            </a:pPr>
            <a:r>
              <a:rPr lang="fr-FR" sz="2400" b="1" dirty="0"/>
              <a:t>20 Comités Locaux de Certification fonctionnels au niveau national ;</a:t>
            </a:r>
          </a:p>
          <a:p>
            <a:pPr lvl="0">
              <a:lnSpc>
                <a:spcPct val="200000"/>
              </a:lnSpc>
            </a:pPr>
            <a:r>
              <a:rPr lang="fr-FR" sz="2400" b="1" dirty="0"/>
              <a:t>200 producteurs ayant accès à l’énergie solaire pour l’irrigation ;</a:t>
            </a:r>
          </a:p>
          <a:p>
            <a:pPr lvl="0">
              <a:lnSpc>
                <a:spcPct val="200000"/>
              </a:lnSpc>
            </a:pPr>
            <a:r>
              <a:rPr lang="fr-FR" sz="2400" b="1" dirty="0"/>
              <a:t>1 650 tonnes de produits agricoles certifiés Bio dont 990 commercialisées à travers les circuits Bio ;</a:t>
            </a:r>
          </a:p>
          <a:p>
            <a:pPr lvl="0">
              <a:lnSpc>
                <a:spcPct val="200000"/>
              </a:lnSpc>
            </a:pPr>
            <a:r>
              <a:rPr lang="fr-FR" sz="2400" b="1" dirty="0"/>
              <a:t>Un réseau de 26 partenaires commerciaux impliqués ;</a:t>
            </a:r>
          </a:p>
          <a:p>
            <a:pPr lvl="0">
              <a:lnSpc>
                <a:spcPct val="200000"/>
              </a:lnSpc>
            </a:pPr>
            <a:r>
              <a:rPr lang="fr-FR" sz="2400" b="1" dirty="0"/>
              <a:t>Soutien de l'</a:t>
            </a:r>
            <a:r>
              <a:rPr lang="fr-FR" sz="2400" b="1" dirty="0" err="1"/>
              <a:t>agroécologie</a:t>
            </a:r>
            <a:r>
              <a:rPr lang="fr-FR" sz="2400" b="1" dirty="0"/>
              <a:t> par les politiques publiques nationales et </a:t>
            </a:r>
            <a:r>
              <a:rPr lang="fr-FR" sz="2400" b="1" dirty="0" err="1"/>
              <a:t>sous-régionales</a:t>
            </a:r>
            <a:r>
              <a:rPr lang="fr-FR" sz="2400" b="1" dirty="0"/>
              <a:t>.</a:t>
            </a:r>
          </a:p>
        </p:txBody>
      </p:sp>
      <p:pic>
        <p:nvPicPr>
          <p:cNvPr id="9" name="Image 8"/>
          <p:cNvPicPr/>
          <p:nvPr/>
        </p:nvPicPr>
        <p:blipFill>
          <a:blip r:embed="rId4" cstate="print">
            <a:extLst>
              <a:ext uri="{28A0092B-C50C-407E-A947-70E740481C1C}">
                <a14:useLocalDpi xmlns:a14="http://schemas.microsoft.com/office/drawing/2010/main" val="0"/>
              </a:ext>
            </a:extLst>
          </a:blip>
          <a:stretch>
            <a:fillRect/>
          </a:stretch>
        </p:blipFill>
        <p:spPr>
          <a:xfrm>
            <a:off x="0" y="248868"/>
            <a:ext cx="906045" cy="470452"/>
          </a:xfrm>
          <a:prstGeom prst="rect">
            <a:avLst/>
          </a:prstGeom>
        </p:spPr>
      </p:pic>
    </p:spTree>
    <p:extLst>
      <p:ext uri="{BB962C8B-B14F-4D97-AF65-F5344CB8AC3E}">
        <p14:creationId xmlns:p14="http://schemas.microsoft.com/office/powerpoint/2010/main" val="13915412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30187</TotalTime>
  <Words>930</Words>
  <Application>Microsoft Office PowerPoint</Application>
  <PresentationFormat>Widescreen</PresentationFormat>
  <Paragraphs>126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 Antiqua</vt:lpstr>
      <vt:lpstr>Calibri</vt:lpstr>
      <vt:lpstr>Calibri Light</vt:lpstr>
      <vt:lpstr>Times New Roman</vt:lpstr>
      <vt:lpstr>Wingdings</vt:lpstr>
      <vt:lpstr>Thème Office</vt:lpstr>
      <vt:lpstr>STRATEGIE DE DEVELOPPEMENT DU SPG /PCAO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AGRECOL: Etude/Harmoni-   sation SPG au niveau PCOA</vt:lpstr>
      <vt:lpstr>AGRECOL AFRIQUE: ETUDES ET HARMONISATION DES SPG EN AFRIQUE DE L’OUEST</vt:lpstr>
      <vt:lpstr>AGRECOL AFRIQUE: ETUDES ET HARMONISATION DES SPG EN AFRIQUE DE L’OUEST</vt:lpstr>
      <vt:lpstr>RECOMMANDATIONS ISSUES DE L’ATELIER SOUS-REGIONAL SPG ORGANISE PAR AGRECOL AFRIQUE</vt:lpstr>
      <vt:lpstr>RECOMMANDATIONS ISSUES DE L’ATELIER SOUS-REGIONAL SPG ORGANISE PAR AGRECOL AFRIQUE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ASTOU DIAKHATE</dc:creator>
  <cp:lastModifiedBy>Nthatise Maphass </cp:lastModifiedBy>
  <cp:revision>462</cp:revision>
  <dcterms:created xsi:type="dcterms:W3CDTF">2017-06-25T17:58:43Z</dcterms:created>
  <dcterms:modified xsi:type="dcterms:W3CDTF">2023-07-04T20:57:56Z</dcterms:modified>
</cp:coreProperties>
</file>