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95" r:id="rId2"/>
    <p:sldId id="347" r:id="rId3"/>
    <p:sldId id="348" r:id="rId4"/>
    <p:sldId id="349" r:id="rId5"/>
    <p:sldId id="494" r:id="rId6"/>
    <p:sldId id="345" r:id="rId7"/>
    <p:sldId id="352" r:id="rId8"/>
    <p:sldId id="353" r:id="rId9"/>
    <p:sldId id="354" r:id="rId10"/>
    <p:sldId id="320" r:id="rId11"/>
    <p:sldId id="324" r:id="rId12"/>
    <p:sldId id="331" r:id="rId13"/>
    <p:sldId id="357" r:id="rId14"/>
    <p:sldId id="359" r:id="rId15"/>
    <p:sldId id="358" r:id="rId16"/>
    <p:sldId id="333" r:id="rId17"/>
    <p:sldId id="334" r:id="rId18"/>
    <p:sldId id="341" r:id="rId19"/>
    <p:sldId id="380" r:id="rId20"/>
    <p:sldId id="329" r:id="rId21"/>
    <p:sldId id="383" r:id="rId22"/>
    <p:sldId id="382" r:id="rId23"/>
    <p:sldId id="384" r:id="rId24"/>
    <p:sldId id="496" r:id="rId25"/>
    <p:sldId id="33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049C2-ED95-4E5D-B848-A9BF2E6F8CF2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2E871-3C77-4060-BFED-60C73732ECE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682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4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4A027-FADE-A73A-7C85-B09DECFB9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141E8-AFC2-1BCC-039A-D8B8B7EFE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D2E8A-398B-6D51-150B-EDDFF1B9C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32525-9C73-04C3-0CB8-FA72D6C8A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3960B-8F11-805B-7B5A-F611157B1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24673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2467F-6340-4BA1-49D3-A84E390E4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5A6C4-0A49-D64D-16D0-281266BF4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ED647-AF41-2DE1-ED3B-7E774524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E2879-AAD2-5558-5877-9A01AB23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C2681-0FB2-07B1-1292-39A2C7FDE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0852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C5711-E8A5-AA08-A190-CDDDC8E89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62C10-FE73-1F63-8A84-97032E0DB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034D7-60C8-0100-9DFA-44FE72E3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C7AF3-FC7D-9F88-B09E-57DB48DC7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631E0-A551-0896-FA63-B179DF24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0469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764" y="2556387"/>
            <a:ext cx="10795813" cy="195662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25" y="4803857"/>
            <a:ext cx="3258536" cy="1905443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defPPr>
              <a:defRPr lang="en-US"/>
            </a:defPPr>
            <a:lvl1pPr marL="0" algn="ctr" defTabSz="914355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867" b="1" dirty="0"/>
              <a:t>SMART | INTELLIGENT | ACCURATE</a:t>
            </a:r>
            <a:endParaRPr lang="en-US" sz="1867" b="1" dirty="0"/>
          </a:p>
        </p:txBody>
      </p:sp>
    </p:spTree>
    <p:extLst>
      <p:ext uri="{BB962C8B-B14F-4D97-AF65-F5344CB8AC3E}">
        <p14:creationId xmlns:p14="http://schemas.microsoft.com/office/powerpoint/2010/main" val="990059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764" y="2556387"/>
            <a:ext cx="10795813" cy="195662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25" y="4803857"/>
            <a:ext cx="3258536" cy="1905443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defPPr>
              <a:defRPr lang="en-US"/>
            </a:defPPr>
            <a:lvl1pPr marL="0" algn="ctr" defTabSz="914355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867" b="1" dirty="0"/>
              <a:t>SMART | INTELLIGENT | ACCURATE</a:t>
            </a:r>
            <a:endParaRPr lang="en-US" sz="1867" b="1" dirty="0"/>
          </a:p>
        </p:txBody>
      </p:sp>
    </p:spTree>
    <p:extLst>
      <p:ext uri="{BB962C8B-B14F-4D97-AF65-F5344CB8AC3E}">
        <p14:creationId xmlns:p14="http://schemas.microsoft.com/office/powerpoint/2010/main" val="53166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7094-692B-374F-2E71-DCA852A5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7E193-B767-62E5-8305-07C685390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4BDF-C6D9-B6CB-89AC-B825E0A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7BCE4-C030-6026-960E-8FCD73784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8DEB7-5D59-837E-939A-FCAE568F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235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64F1-2D53-B34E-5B7F-A865527D3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45F69-BAF7-E60A-A3C2-93CA69772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D75F2-6CEE-6631-52A5-4E8B8403C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0364F-9D77-D492-EF20-013E50AC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716-7583-311B-352A-12C85965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45331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CFA9-86FC-1904-61A8-0884E4AC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00826-8181-1449-35D4-FCCF7676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1AF6C-C9B1-C634-1162-A5B34F2D4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3ECD5-91AA-3B9A-8EE0-A72794F7D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94419-A8A8-723B-BCC0-6C46175D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BF0EE-F444-F559-62F9-393AC7DDD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31716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2FF9D-E469-2429-A1C2-E55712E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BE0AC-142A-DF4B-5BCC-5737CC68D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F385B-5DB6-1A0D-3CBC-652C3BF66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B82252-9007-3DB2-8554-A804945A1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B875E-0251-EE47-63F2-72287825F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1DCE1-F995-3800-018B-12419F4D3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6AE64A-81FE-5610-0E10-88F4097A2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1A33EC-BA60-1EBD-B9F7-0BF17EEF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219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2C133-8581-C5FD-2D03-60B4E7D5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5FACB-7AD0-F72C-4439-364DA430C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4D8882-C931-BEF3-8A40-29878747B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92871-1BCB-FF43-8845-159FDA6C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983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ED925-3471-8883-EBDD-617E269A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D58D6A-95E3-5B16-6F53-A76184EB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53CA8-0AF8-2663-4326-6835DCDE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319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EFF0-A18E-EE98-AC7C-242D91FD2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1E947-D114-19D5-E038-E5D589BC3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7694F-E7B9-443C-234E-B3809E959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C01A1-B969-ACE3-7259-A295CCC99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3C014-9B6F-417B-3068-89157746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0974F-F398-AA90-055A-C321EB064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0207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14F9A-E4F9-E65C-9AA2-1607235F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1CE70-A48A-9A4F-3165-373FED11D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2BBDD-812B-01E9-58D3-7C43347B0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3283C-06AE-20E4-91AB-ED369520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12A89-EAE1-A146-4888-A9B932531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3A444-216C-7732-CBC9-4CDBEAD0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7440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BE0FE2-25B6-29C3-1B89-6A5BAF1D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C63E8-4AA2-7D3C-B900-80E4BB048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9ED4D-6EED-1DAB-5FBF-5FBC668B8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3908A-B64C-47D9-8A9C-DEE99B316115}" type="datetimeFigureOut">
              <a:rPr lang="en-ZA" smtClean="0"/>
              <a:t>2023/08/02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2548C-2AC0-C442-21A1-F8E62EE12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66705-BCF9-5EE3-116B-CF688D660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C2100-1CE7-4D27-B593-D25187FA85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microsoft.com/office/2007/relationships/hdphoto" Target="../media/hdphoto9.wdp"/><Relationship Id="rId3" Type="http://schemas.microsoft.com/office/2007/relationships/hdphoto" Target="../media/hdphoto4.wdp"/><Relationship Id="rId21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5" Type="http://schemas.microsoft.com/office/2007/relationships/hdphoto" Target="../media/hdphoto12.wdp"/><Relationship Id="rId2" Type="http://schemas.openxmlformats.org/officeDocument/2006/relationships/image" Target="../media/image27.png"/><Relationship Id="rId16" Type="http://schemas.openxmlformats.org/officeDocument/2006/relationships/image" Target="../media/image36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24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10" Type="http://schemas.openxmlformats.org/officeDocument/2006/relationships/image" Target="../media/image32.png"/><Relationship Id="rId19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0AA10-37A8-D85A-AD41-4837B1CF0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33387"/>
            <a:ext cx="5032744" cy="3365646"/>
          </a:xfrm>
        </p:spPr>
        <p:txBody>
          <a:bodyPr>
            <a:normAutofit/>
          </a:bodyPr>
          <a:lstStyle/>
          <a:p>
            <a:pPr algn="l"/>
            <a:r>
              <a:rPr lang="en-US" sz="5600" dirty="0"/>
              <a:t>Digitization of Agricultural Value Chains -</a:t>
            </a:r>
            <a:br>
              <a:rPr lang="en-US" sz="5600" dirty="0"/>
            </a:br>
            <a:r>
              <a:rPr lang="en-US" sz="5600" dirty="0"/>
              <a:t>South Africa. </a:t>
            </a:r>
            <a:endParaRPr lang="en-ZA" sz="5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5B753F-0652-B931-B07F-BC238B77B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563" y="3971616"/>
            <a:ext cx="5032744" cy="53830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/>
              <a:t>Innovation towards food system evolution – Providing the digital </a:t>
            </a:r>
            <a:r>
              <a:rPr lang="en-US"/>
              <a:t>solutions for </a:t>
            </a:r>
            <a:r>
              <a:rPr lang="en-US" dirty="0"/>
              <a:t>Organic 3.0. 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43DAE-3D2E-70ED-EEC4-80CD08E6E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13" y="1378004"/>
            <a:ext cx="3970939" cy="141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6EB1DB-F8AE-C4F8-AA0E-CC9C9875E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1" r="7" b="7"/>
          <a:stretch/>
        </p:blipFill>
        <p:spPr>
          <a:xfrm>
            <a:off x="5656312" y="742295"/>
            <a:ext cx="1624291" cy="2055320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41D52D42-898F-6184-FF9E-F42F49E6EB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8E423BF-0B45-055F-7BA1-B4D8FF6D6F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9" b="11175"/>
          <a:stretch/>
        </p:blipFill>
        <p:spPr>
          <a:xfrm>
            <a:off x="5803037" y="3057659"/>
            <a:ext cx="5764478" cy="3540296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08DA840-E995-6821-BA72-CF9085ED4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4969180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763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20517" y="66676"/>
            <a:ext cx="7038128" cy="1152525"/>
          </a:xfrm>
        </p:spPr>
        <p:txBody>
          <a:bodyPr anchor="ctr">
            <a:noAutofit/>
          </a:bodyPr>
          <a:lstStyle/>
          <a:p>
            <a:pPr algn="r"/>
            <a:r>
              <a:rPr lang="en-US" sz="4267" dirty="0"/>
              <a:t>SAVC ~</a:t>
            </a:r>
            <a:br>
              <a:rPr lang="en-US" sz="4267" dirty="0"/>
            </a:br>
            <a:r>
              <a:rPr lang="en-US" sz="4267" dirty="0"/>
              <a:t>multiple value chains</a:t>
            </a:r>
            <a:endParaRPr lang="en-ZA" sz="4267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SMART| INTELLIGENT | ACCURATE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94DC-3F5B-4DF4-958B-87B086F98A0C}" type="datetime3">
              <a:rPr lang="en-US" smtClean="0"/>
              <a:t>2 August 2023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676044" y="4845305"/>
            <a:ext cx="205740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914265" rtl="0" eaLnBrk="1" latinLnBrk="0" hangingPunct="1">
              <a:defRPr sz="1200" kern="1200">
                <a:solidFill>
                  <a:srgbClr val="1F4289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27A0C-FB25-4420-9990-1B7488AF584E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" y="1822427"/>
            <a:ext cx="11985672" cy="375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984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" y="0"/>
            <a:ext cx="12163247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064" y="470689"/>
            <a:ext cx="7830208" cy="5373061"/>
            <a:chOff x="93064" y="510673"/>
            <a:chExt cx="5552294" cy="405827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670" y="2529913"/>
              <a:ext cx="1148588" cy="100616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5534" y="1517751"/>
              <a:ext cx="1148588" cy="100616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4" y="1525201"/>
              <a:ext cx="1148588" cy="10061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91" y="1024438"/>
              <a:ext cx="1148588" cy="10061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48" y="2023703"/>
              <a:ext cx="1148588" cy="10061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32" y="2547358"/>
              <a:ext cx="1148588" cy="100616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68974" y="1770178"/>
              <a:ext cx="815212" cy="50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Disease</a:t>
              </a:r>
            </a:p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Control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9065" y="2911939"/>
              <a:ext cx="815120" cy="286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Tracking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33151" y="2381462"/>
              <a:ext cx="619303" cy="286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67" dirty="0">
                  <a:solidFill>
                    <a:schemeClr val="bg1"/>
                  </a:solidFill>
                </a:rPr>
                <a:t>Tracing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86535" y="1185181"/>
              <a:ext cx="979184" cy="720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 err="1">
                  <a:solidFill>
                    <a:schemeClr val="bg1"/>
                  </a:solidFill>
                </a:rPr>
                <a:t>InsurTech</a:t>
              </a:r>
              <a:r>
                <a:rPr lang="en-US" sz="1867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Products &amp; </a:t>
              </a:r>
            </a:p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Services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47212" y="1867256"/>
              <a:ext cx="1148588" cy="286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Sustainability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99478" y="2769037"/>
              <a:ext cx="897110" cy="50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Food With Integrity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3" y="510673"/>
              <a:ext cx="1148588" cy="100616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919275" y="884973"/>
              <a:ext cx="932111" cy="286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Production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286" y="3034547"/>
              <a:ext cx="1148588" cy="100616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149048" y="3291374"/>
              <a:ext cx="833335" cy="50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Quality</a:t>
              </a:r>
            </a:p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Control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2859" y="1014210"/>
              <a:ext cx="1148588" cy="1006163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2780450" y="1262893"/>
              <a:ext cx="1070885" cy="50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Off-take Agreements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214" y="2027464"/>
              <a:ext cx="1148588" cy="1006163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912976" y="2284291"/>
              <a:ext cx="833335" cy="50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Quality</a:t>
              </a:r>
            </a:p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Control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765" y="3049985"/>
              <a:ext cx="1148588" cy="1006163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2898242" y="3288441"/>
              <a:ext cx="886599" cy="50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Risk Mitigation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364" y="1517747"/>
              <a:ext cx="1148588" cy="1006163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3617309" y="1728235"/>
              <a:ext cx="1148588" cy="50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Supply Management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183" y="2540267"/>
              <a:ext cx="1148588" cy="1006163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3623402" y="2778976"/>
              <a:ext cx="1148588" cy="50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Demand Management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1693" y="3544263"/>
              <a:ext cx="1148588" cy="1006163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927510" y="3903033"/>
              <a:ext cx="985466" cy="286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Compliance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507" y="2036726"/>
              <a:ext cx="1148588" cy="1006163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4612774" y="2192994"/>
              <a:ext cx="905757" cy="720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Livestock / Crop Protection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3267" y="513757"/>
              <a:ext cx="1148588" cy="1006163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3781029" y="770584"/>
              <a:ext cx="833335" cy="50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Financial Auditing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594" y="3059251"/>
              <a:ext cx="1148588" cy="1006163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4622615" y="3316240"/>
              <a:ext cx="905757" cy="50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Farm Planning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993" y="3562787"/>
              <a:ext cx="1148588" cy="1006163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3698942" y="3921720"/>
              <a:ext cx="996188" cy="286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Forecasting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770" y="1017289"/>
              <a:ext cx="1148588" cy="1006163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4582453" y="1283545"/>
              <a:ext cx="944594" cy="50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cs typeface="Arial" panose="020B0604020202020204" pitchFamily="34" charset="0"/>
                </a:rPr>
                <a:t>Food Security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5B46B9C-3627-469C-B4C6-7067714D8C39}"/>
              </a:ext>
            </a:extLst>
          </p:cNvPr>
          <p:cNvSpPr txBox="1"/>
          <p:nvPr/>
        </p:nvSpPr>
        <p:spPr>
          <a:xfrm>
            <a:off x="8354756" y="2381845"/>
            <a:ext cx="2214943" cy="492432"/>
          </a:xfrm>
          <a:prstGeom prst="rect">
            <a:avLst/>
          </a:prstGeom>
          <a:noFill/>
        </p:spPr>
        <p:txBody>
          <a:bodyPr wrap="none" lIns="121909" tIns="60955" rIns="121909" bIns="60955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STAKEHOLDERS</a:t>
            </a:r>
            <a:endParaRPr lang="en-ZA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513" y="2943420"/>
            <a:ext cx="4235185" cy="38011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578-A8BE-4EC5-88D6-9C5F02FDBD57}" type="datetime3">
              <a:rPr lang="en-US" smtClean="0">
                <a:solidFill>
                  <a:schemeClr val="bg1"/>
                </a:solidFill>
              </a:rPr>
              <a:t>2 August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SMART| INTELLIGENT | ACCURATE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686554" y="4846097"/>
            <a:ext cx="205740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914265" rtl="0" eaLnBrk="1" latinLnBrk="0" hangingPunct="1">
              <a:defRPr sz="1200" kern="1200">
                <a:solidFill>
                  <a:srgbClr val="1F4289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27A0C-FB25-4420-9990-1B7488AF584E}" type="slidenum">
              <a:rPr lang="en-ZA" smtClean="0"/>
              <a:pPr/>
              <a:t>11</a:t>
            </a:fld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01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5319445" y="6046998"/>
            <a:ext cx="2108779" cy="647958"/>
            <a:chOff x="580102" y="3185733"/>
            <a:chExt cx="2135494" cy="647105"/>
          </a:xfrm>
        </p:grpSpPr>
        <p:grpSp>
          <p:nvGrpSpPr>
            <p:cNvPr id="63" name="Group 62"/>
            <p:cNvGrpSpPr/>
            <p:nvPr/>
          </p:nvGrpSpPr>
          <p:grpSpPr>
            <a:xfrm>
              <a:off x="580102" y="3185733"/>
              <a:ext cx="2135494" cy="647105"/>
              <a:chOff x="-273504" y="819148"/>
              <a:chExt cx="1294623" cy="964164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3504" y="819148"/>
                <a:ext cx="1294623" cy="964164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123802" y="1025464"/>
                <a:ext cx="775086" cy="564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07"/>
                <a:r>
                  <a:rPr lang="en-ZA" sz="1867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Planning</a:t>
                </a:r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296" y="3265129"/>
              <a:ext cx="467173" cy="506966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9844051" y="4390547"/>
            <a:ext cx="2135495" cy="647105"/>
            <a:chOff x="549473" y="2180500"/>
            <a:chExt cx="2340871" cy="814613"/>
          </a:xfrm>
        </p:grpSpPr>
        <p:grpSp>
          <p:nvGrpSpPr>
            <p:cNvPr id="68" name="Group 67"/>
            <p:cNvGrpSpPr/>
            <p:nvPr/>
          </p:nvGrpSpPr>
          <p:grpSpPr>
            <a:xfrm>
              <a:off x="549473" y="2180500"/>
              <a:ext cx="2340871" cy="814613"/>
              <a:chOff x="-275876" y="819156"/>
              <a:chExt cx="1294623" cy="964167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5876" y="819156"/>
                <a:ext cx="1294623" cy="964167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123802" y="1025465"/>
                <a:ext cx="775086" cy="56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07"/>
                <a:r>
                  <a:rPr lang="en-ZA" sz="1867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Analysis</a:t>
                </a:r>
              </a:p>
            </p:txBody>
          </p:sp>
        </p:grp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54" y="2280437"/>
              <a:ext cx="725825" cy="614730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9889641" y="489794"/>
            <a:ext cx="2135495" cy="647105"/>
            <a:chOff x="549474" y="2180496"/>
            <a:chExt cx="2135494" cy="647105"/>
          </a:xfrm>
        </p:grpSpPr>
        <p:grpSp>
          <p:nvGrpSpPr>
            <p:cNvPr id="73" name="Group 72"/>
            <p:cNvGrpSpPr/>
            <p:nvPr/>
          </p:nvGrpSpPr>
          <p:grpSpPr>
            <a:xfrm>
              <a:off x="549474" y="2180496"/>
              <a:ext cx="2135494" cy="647105"/>
              <a:chOff x="-275876" y="819148"/>
              <a:chExt cx="1294623" cy="964164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5876" y="819148"/>
                <a:ext cx="1294623" cy="964164"/>
              </a:xfrm>
              <a:prstGeom prst="rect">
                <a:avLst/>
              </a:prstGeom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123802" y="1025462"/>
                <a:ext cx="775086" cy="565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07"/>
                <a:r>
                  <a:rPr lang="en-ZA" sz="1867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Alerts</a:t>
                </a:r>
              </a:p>
            </p:txBody>
          </p:sp>
        </p:grpSp>
        <p:pic>
          <p:nvPicPr>
            <p:cNvPr id="74" name="Picture 73" descr="Creating alert icon with shadow in CSS - Stack Overflow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50000"/>
                      </a14:imgEffect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60" y="2229818"/>
              <a:ext cx="563268" cy="544258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065" y="3593040"/>
            <a:ext cx="2108779" cy="647957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10326165" y="3731693"/>
            <a:ext cx="1590771" cy="389777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algn="ctr" defTabSz="457107"/>
            <a:r>
              <a:rPr lang="en-ZA" sz="17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9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18" y="3713142"/>
            <a:ext cx="457169" cy="457169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9809611" y="6018512"/>
            <a:ext cx="2158512" cy="647957"/>
            <a:chOff x="477292" y="3017435"/>
            <a:chExt cx="2158512" cy="647957"/>
          </a:xfrm>
        </p:grpSpPr>
        <p:grpSp>
          <p:nvGrpSpPr>
            <p:cNvPr id="88" name="Group 87"/>
            <p:cNvGrpSpPr/>
            <p:nvPr/>
          </p:nvGrpSpPr>
          <p:grpSpPr>
            <a:xfrm>
              <a:off x="477292" y="3017435"/>
              <a:ext cx="2158512" cy="647957"/>
              <a:chOff x="-306409" y="819148"/>
              <a:chExt cx="1325156" cy="964164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5876" y="819148"/>
                <a:ext cx="1294623" cy="964164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-306409" y="1048285"/>
                <a:ext cx="963794" cy="564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07"/>
                <a:r>
                  <a:rPr lang="en-ZA" sz="1867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Nutrition</a:t>
                </a:r>
              </a:p>
            </p:txBody>
          </p:sp>
        </p:grpSp>
        <p:pic>
          <p:nvPicPr>
            <p:cNvPr id="89" name="Picture 88" descr="SVG &gt; corn plant wheat stem - Free SVG Image &amp; &lt;strong&gt;Icon&lt;/strong&gt;. | SVG ..."/>
            <p:cNvPicPr>
              <a:picLocks noChangeAspect="1"/>
            </p:cNvPicPr>
            <p:nvPr/>
          </p:nvPicPr>
          <p:blipFill>
            <a:blip r:embed="rId12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194" y="3033209"/>
              <a:ext cx="481175" cy="567894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9871822" y="2809684"/>
            <a:ext cx="2135495" cy="647105"/>
            <a:chOff x="3071237" y="2180080"/>
            <a:chExt cx="2135494" cy="647105"/>
          </a:xfrm>
        </p:grpSpPr>
        <p:grpSp>
          <p:nvGrpSpPr>
            <p:cNvPr id="93" name="Group 92"/>
            <p:cNvGrpSpPr/>
            <p:nvPr/>
          </p:nvGrpSpPr>
          <p:grpSpPr>
            <a:xfrm>
              <a:off x="3071237" y="2180080"/>
              <a:ext cx="2135494" cy="647105"/>
              <a:chOff x="1252919" y="818528"/>
              <a:chExt cx="1294623" cy="964164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2919" y="818528"/>
                <a:ext cx="1294623" cy="964164"/>
              </a:xfrm>
              <a:prstGeom prst="rect">
                <a:avLst/>
              </a:prstGeom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1252919" y="1024163"/>
                <a:ext cx="775086" cy="565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07"/>
                <a:r>
                  <a:rPr lang="en-ZA" sz="1867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Tracing</a:t>
                </a: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4275618" y="2238037"/>
              <a:ext cx="664244" cy="576725"/>
              <a:chOff x="10831525" y="2782921"/>
              <a:chExt cx="1077135" cy="914754"/>
            </a:xfrm>
          </p:grpSpPr>
          <p:pic>
            <p:nvPicPr>
              <p:cNvPr id="95" name="Picture 94" descr="Stock &lt;strong&gt;Cow&lt;/strong&gt; Number 3 by PomPrint on DeviantArt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31525" y="2782921"/>
                <a:ext cx="1077135" cy="914754"/>
              </a:xfrm>
              <a:prstGeom prst="rect">
                <a:avLst/>
              </a:prstGeom>
            </p:spPr>
          </p:pic>
          <p:pic>
            <p:nvPicPr>
              <p:cNvPr id="96" name="Picture 95" descr="&lt;strong&gt;QR Code&lt;/strong&gt; PNG Transparent Images | PNG All"/>
              <p:cNvPicPr>
                <a:picLocks noChangeAspect="1"/>
              </p:cNvPicPr>
              <p:nvPr/>
            </p:nvPicPr>
            <p:blipFill>
              <a:blip r:embed="rId1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2063" y="3139434"/>
                <a:ext cx="204479" cy="171345"/>
              </a:xfrm>
              <a:prstGeom prst="rect">
                <a:avLst/>
              </a:prstGeom>
            </p:spPr>
          </p:pic>
        </p:grpSp>
      </p:grpSp>
      <p:grpSp>
        <p:nvGrpSpPr>
          <p:cNvPr id="99" name="Group 98"/>
          <p:cNvGrpSpPr/>
          <p:nvPr/>
        </p:nvGrpSpPr>
        <p:grpSpPr>
          <a:xfrm>
            <a:off x="9738703" y="2021543"/>
            <a:ext cx="2237468" cy="647957"/>
            <a:chOff x="341425" y="3095538"/>
            <a:chExt cx="2237468" cy="647957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15" y="3095538"/>
              <a:ext cx="2108778" cy="647957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341425" y="3266758"/>
              <a:ext cx="1569899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07"/>
              <a:r>
                <a:rPr lang="en-ZA" sz="1867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Tracking</a:t>
              </a:r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048" y="3210061"/>
              <a:ext cx="579211" cy="423332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9828056" y="5188050"/>
            <a:ext cx="2156557" cy="647106"/>
            <a:chOff x="9893670" y="3559246"/>
            <a:chExt cx="2156557" cy="647105"/>
          </a:xfrm>
        </p:grpSpPr>
        <p:grpSp>
          <p:nvGrpSpPr>
            <p:cNvPr id="82" name="Group 81"/>
            <p:cNvGrpSpPr/>
            <p:nvPr/>
          </p:nvGrpSpPr>
          <p:grpSpPr>
            <a:xfrm>
              <a:off x="9893670" y="3559246"/>
              <a:ext cx="2156557" cy="647105"/>
              <a:chOff x="528411" y="2180496"/>
              <a:chExt cx="2156557" cy="647105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528411" y="2180496"/>
                <a:ext cx="2156557" cy="647105"/>
                <a:chOff x="-288645" y="819148"/>
                <a:chExt cx="1307392" cy="964164"/>
              </a:xfrm>
            </p:grpSpPr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75876" y="819148"/>
                  <a:ext cx="1294623" cy="964164"/>
                </a:xfrm>
                <a:prstGeom prst="rect">
                  <a:avLst/>
                </a:prstGeom>
              </p:spPr>
            </p:pic>
            <p:sp>
              <p:nvSpPr>
                <p:cNvPr id="86" name="TextBox 85"/>
                <p:cNvSpPr txBox="1"/>
                <p:nvPr/>
              </p:nvSpPr>
              <p:spPr>
                <a:xfrm>
                  <a:off x="-288645" y="1051819"/>
                  <a:ext cx="775086" cy="565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107"/>
                  <a:r>
                    <a:rPr lang="en-ZA" sz="1867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Health</a:t>
                  </a:r>
                </a:p>
              </p:txBody>
            </p:sp>
          </p:grp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17" cstate="print">
                <a:biLevel thresh="50000"/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864" y="2293964"/>
                <a:ext cx="397831" cy="494802"/>
              </a:xfrm>
              <a:prstGeom prst="rect">
                <a:avLst/>
              </a:prstGeom>
              <a:scene3d>
                <a:camera prst="orthographicFront">
                  <a:rot lat="0" lon="21299996" rev="5100000"/>
                </a:camera>
                <a:lightRig rig="threePt" dir="t"/>
              </a:scene3d>
            </p:spPr>
          </p:pic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4111" y="3678128"/>
              <a:ext cx="377262" cy="377262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9888265" y="1265174"/>
            <a:ext cx="2193832" cy="647958"/>
            <a:chOff x="470115" y="3095538"/>
            <a:chExt cx="2193832" cy="647957"/>
          </a:xfrm>
        </p:grpSpPr>
        <p:grpSp>
          <p:nvGrpSpPr>
            <p:cNvPr id="105" name="Group 104"/>
            <p:cNvGrpSpPr/>
            <p:nvPr/>
          </p:nvGrpSpPr>
          <p:grpSpPr>
            <a:xfrm>
              <a:off x="470115" y="3095538"/>
              <a:ext cx="2193832" cy="647957"/>
              <a:chOff x="470115" y="3095538"/>
              <a:chExt cx="2193832" cy="647957"/>
            </a:xfrm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115" y="3095538"/>
                <a:ext cx="2108778" cy="647957"/>
              </a:xfrm>
              <a:prstGeom prst="rect">
                <a:avLst/>
              </a:prstGeom>
            </p:spPr>
          </p:pic>
          <p:sp>
            <p:nvSpPr>
              <p:cNvPr id="108" name="TextBox 107"/>
              <p:cNvSpPr txBox="1"/>
              <p:nvPr/>
            </p:nvSpPr>
            <p:spPr>
              <a:xfrm>
                <a:off x="1094048" y="3241638"/>
                <a:ext cx="1569899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07"/>
                <a:r>
                  <a:rPr lang="en-ZA" sz="1867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Monitoring</a:t>
                </a:r>
              </a:p>
            </p:txBody>
          </p:sp>
        </p:grp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11" y="3183774"/>
              <a:ext cx="715603" cy="476857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7582870" y="6034023"/>
            <a:ext cx="2135495" cy="647106"/>
            <a:chOff x="3071237" y="2180080"/>
            <a:chExt cx="2135494" cy="647105"/>
          </a:xfrm>
        </p:grpSpPr>
        <p:grpSp>
          <p:nvGrpSpPr>
            <p:cNvPr id="110" name="Group 109"/>
            <p:cNvGrpSpPr/>
            <p:nvPr/>
          </p:nvGrpSpPr>
          <p:grpSpPr>
            <a:xfrm>
              <a:off x="3071237" y="2180080"/>
              <a:ext cx="2135494" cy="647105"/>
              <a:chOff x="3071237" y="2180080"/>
              <a:chExt cx="2135494" cy="647105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3071237" y="2180080"/>
                <a:ext cx="2135494" cy="647105"/>
                <a:chOff x="1252919" y="818528"/>
                <a:chExt cx="1294623" cy="964164"/>
              </a:xfrm>
            </p:grpSpPr>
            <p:pic>
              <p:nvPicPr>
                <p:cNvPr id="114" name="Picture 11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2919" y="818528"/>
                  <a:ext cx="1294623" cy="964164"/>
                </a:xfrm>
                <a:prstGeom prst="rect">
                  <a:avLst/>
                </a:prstGeom>
              </p:spPr>
            </p:pic>
            <p:sp>
              <p:nvSpPr>
                <p:cNvPr id="115" name="TextBox 114"/>
                <p:cNvSpPr txBox="1"/>
                <p:nvPr/>
              </p:nvSpPr>
              <p:spPr>
                <a:xfrm>
                  <a:off x="1252919" y="1024162"/>
                  <a:ext cx="891089" cy="565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107"/>
                  <a:r>
                    <a:rPr lang="en-ZA" sz="1867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Husbandry</a:t>
                  </a:r>
                </a:p>
              </p:txBody>
            </p:sp>
          </p:grpSp>
          <p:pic>
            <p:nvPicPr>
              <p:cNvPr id="113" name="Picture 112" descr="&lt;strong&gt;QR Code&lt;/strong&gt; PNG Transparent Images | PNG All"/>
              <p:cNvPicPr>
                <a:picLocks noChangeAspect="1"/>
              </p:cNvPicPr>
              <p:nvPr/>
            </p:nvPicPr>
            <p:blipFill>
              <a:blip r:embed="rId1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1097" y="2462810"/>
                <a:ext cx="126097" cy="108028"/>
              </a:xfrm>
              <a:prstGeom prst="rect">
                <a:avLst/>
              </a:prstGeom>
            </p:spPr>
          </p:pic>
        </p:grp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8117" y="2245348"/>
              <a:ext cx="566313" cy="566313"/>
            </a:xfrm>
            <a:prstGeom prst="rect">
              <a:avLst/>
            </a:prstGeom>
          </p:spPr>
        </p:pic>
      </p:grpSp>
      <p:pic>
        <p:nvPicPr>
          <p:cNvPr id="116" name="Picture 115"/>
          <p:cNvPicPr>
            <a:picLocks noChangeAspect="1"/>
          </p:cNvPicPr>
          <p:nvPr/>
        </p:nvPicPr>
        <p:blipFill>
          <a:blip r:embed="rId24">
            <a:grayscl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874" y="832465"/>
            <a:ext cx="8299953" cy="5051195"/>
          </a:xfrm>
          <a:prstGeom prst="rect">
            <a:avLst/>
          </a:prstGeom>
        </p:spPr>
      </p:pic>
      <p:sp>
        <p:nvSpPr>
          <p:cNvPr id="117" name="Title 1"/>
          <p:cNvSpPr>
            <a:spLocks noGrp="1"/>
          </p:cNvSpPr>
          <p:nvPr>
            <p:ph type="title" idx="4294967295"/>
          </p:nvPr>
        </p:nvSpPr>
        <p:spPr>
          <a:xfrm>
            <a:off x="6" y="40220"/>
            <a:ext cx="11029951" cy="626533"/>
          </a:xfrm>
          <a:prstGeom prst="rect">
            <a:avLst/>
          </a:prstGeom>
        </p:spPr>
        <p:txBody>
          <a:bodyPr vert="horz" lIns="121909" tIns="60955" rIns="121909" bIns="60955" rtlCol="0" anchor="ctr">
            <a:normAutofit/>
          </a:bodyPr>
          <a:lstStyle/>
          <a:p>
            <a:r>
              <a:rPr lang="en-US" sz="2667" b="1" dirty="0">
                <a:solidFill>
                  <a:schemeClr val="bg1"/>
                </a:solidFill>
              </a:rPr>
              <a:t>Stakeholder Information Expectations</a:t>
            </a:r>
          </a:p>
        </p:txBody>
      </p:sp>
    </p:spTree>
    <p:extLst>
      <p:ext uri="{BB962C8B-B14F-4D97-AF65-F5344CB8AC3E}">
        <p14:creationId xmlns:p14="http://schemas.microsoft.com/office/powerpoint/2010/main" val="2236021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11" y="-76504"/>
            <a:ext cx="12232821" cy="70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0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ZA" dirty="0"/>
              <a:t>Example of App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3415-D55F-45ED-88BF-C2971BA0A0CA}" type="datetime3">
              <a:rPr lang="en-US" smtClean="0"/>
              <a:t>2 August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SMART| INTELLIGENT | ACCURATE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676044" y="4845305"/>
            <a:ext cx="205740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914265" rtl="0" eaLnBrk="1" latinLnBrk="0" hangingPunct="1">
              <a:defRPr sz="1200" kern="1200">
                <a:solidFill>
                  <a:srgbClr val="1F4289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27A0C-FB25-4420-9990-1B7488AF584E}" type="slidenum">
              <a:rPr lang="en-ZA" smtClean="0"/>
              <a:pPr/>
              <a:t>14</a:t>
            </a:fld>
            <a:endParaRPr lang="en-Z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2" y="1156140"/>
            <a:ext cx="6124685" cy="6124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145" y="1492689"/>
            <a:ext cx="2959699" cy="5451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874" y="1493480"/>
            <a:ext cx="3028607" cy="55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15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ZA" dirty="0"/>
              <a:t>Example of App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3415-D55F-45ED-88BF-C2971BA0A0CA}" type="datetime3">
              <a:rPr lang="en-US" smtClean="0"/>
              <a:t>2 August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SMART| INTELLIGENT | ACCURATE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676044" y="4845305"/>
            <a:ext cx="205740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914265" rtl="0" eaLnBrk="1" latinLnBrk="0" hangingPunct="1">
              <a:defRPr sz="1200" kern="1200">
                <a:solidFill>
                  <a:srgbClr val="1F4289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27A0C-FB25-4420-9990-1B7488AF584E}" type="slidenum">
              <a:rPr lang="en-ZA" smtClean="0"/>
              <a:pPr/>
              <a:t>15</a:t>
            </a:fld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1548"/>
            <a:ext cx="6373429" cy="637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753" y="1417640"/>
            <a:ext cx="3060697" cy="56376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391" y="1420706"/>
            <a:ext cx="3070196" cy="565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1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ZA" dirty="0"/>
              <a:t>AgTech delivered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FD7-C2C2-403E-9EDC-B232BE655D37}" type="datetime3">
              <a:rPr lang="en-US" smtClean="0"/>
              <a:t>2 August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SMART| INTELLIGENT | ACCURATE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686554" y="4846097"/>
            <a:ext cx="205740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914265" rtl="0" eaLnBrk="1" latinLnBrk="0" hangingPunct="1">
              <a:defRPr sz="1200" kern="1200">
                <a:solidFill>
                  <a:srgbClr val="1F4289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27A0C-FB25-4420-9990-1B7488AF584E}" type="slidenum">
              <a:rPr lang="en-ZA" smtClean="0"/>
              <a:pPr/>
              <a:t>16</a:t>
            </a:fld>
            <a:endParaRPr lang="en-ZA" dirty="0"/>
          </a:p>
        </p:txBody>
      </p:sp>
      <p:grpSp>
        <p:nvGrpSpPr>
          <p:cNvPr id="53" name="Group 52"/>
          <p:cNvGrpSpPr/>
          <p:nvPr/>
        </p:nvGrpSpPr>
        <p:grpSpPr>
          <a:xfrm>
            <a:off x="255805" y="1358764"/>
            <a:ext cx="11778707" cy="5142613"/>
            <a:chOff x="822960" y="1463040"/>
            <a:chExt cx="10351008" cy="4700016"/>
          </a:xfrm>
        </p:grpSpPr>
        <p:sp>
          <p:nvSpPr>
            <p:cNvPr id="54" name="Rectangle 53"/>
            <p:cNvSpPr/>
            <p:nvPr/>
          </p:nvSpPr>
          <p:spPr>
            <a:xfrm>
              <a:off x="822960" y="4660545"/>
              <a:ext cx="10351008" cy="1502511"/>
            </a:xfrm>
            <a:prstGeom prst="rect">
              <a:avLst/>
            </a:prstGeom>
            <a:ln>
              <a:solidFill>
                <a:srgbClr val="1F428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ZA" sz="24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22960" y="1463040"/>
              <a:ext cx="10351008" cy="3163824"/>
            </a:xfrm>
            <a:prstGeom prst="rect">
              <a:avLst/>
            </a:prstGeom>
            <a:ln>
              <a:solidFill>
                <a:srgbClr val="1F428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ZA" sz="240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907750" y="1527048"/>
              <a:ext cx="10119913" cy="2902190"/>
              <a:chOff x="2450591" y="978408"/>
              <a:chExt cx="8485634" cy="29021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69535" y="1392596"/>
                <a:ext cx="8193538" cy="1244001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2687" y="2636597"/>
                <a:ext cx="8193538" cy="1244001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2450593" y="978408"/>
                <a:ext cx="8485632" cy="3017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ZA" sz="2400" dirty="0"/>
                  <a:t>AGRICULTURE VALUE CHAINS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450592" y="1392596"/>
                <a:ext cx="218943" cy="11677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ZA" sz="1867" dirty="0"/>
                  <a:t>CROPS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450591" y="2674735"/>
                <a:ext cx="218943" cy="11677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ZA" sz="1867" dirty="0"/>
                  <a:t>LIVESTOCK</a:t>
                </a:r>
              </a:p>
            </p:txBody>
          </p:sp>
        </p:grp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750" y="4697121"/>
              <a:ext cx="10119914" cy="1425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8065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255805" y="1348259"/>
            <a:ext cx="11778707" cy="3461759"/>
          </a:xfrm>
          <a:prstGeom prst="rect">
            <a:avLst/>
          </a:prstGeom>
          <a:ln>
            <a:solidFill>
              <a:srgbClr val="1F42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09" tIns="60955" rIns="121909" bIns="60955" rtlCol="0" anchor="ctr"/>
          <a:lstStyle/>
          <a:p>
            <a:pPr algn="ctr"/>
            <a:endParaRPr lang="en-ZA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ZA" dirty="0"/>
              <a:t>AgTech delivered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55805" y="4846872"/>
            <a:ext cx="11778707" cy="1644001"/>
          </a:xfrm>
          <a:prstGeom prst="rect">
            <a:avLst/>
          </a:prstGeom>
          <a:ln>
            <a:solidFill>
              <a:srgbClr val="1F42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09" tIns="60955" rIns="121909" bIns="60955" rtlCol="0" anchor="ctr"/>
          <a:lstStyle/>
          <a:p>
            <a:pPr algn="ctr"/>
            <a:endParaRPr lang="en-ZA" sz="240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91" y="4886892"/>
            <a:ext cx="11515739" cy="155929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52299" y="1418289"/>
            <a:ext cx="11515735" cy="33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algn="ctr"/>
            <a:r>
              <a:rPr lang="en-ZA" sz="2400" dirty="0"/>
              <a:t>SMART ALERT AND INSIGHTS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52295" y="1871481"/>
            <a:ext cx="297124" cy="1277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21909" tIns="60955" rIns="121909" bIns="60955" rtlCol="0" anchor="ctr"/>
          <a:lstStyle/>
          <a:p>
            <a:pPr algn="ctr"/>
            <a:r>
              <a:rPr lang="en-ZA" sz="1867" dirty="0"/>
              <a:t>CROPS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52291" y="3274357"/>
            <a:ext cx="297124" cy="1277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21909" tIns="60955" rIns="121909" bIns="60955" rtlCol="0" anchor="ctr"/>
          <a:lstStyle/>
          <a:p>
            <a:pPr algn="ctr"/>
            <a:r>
              <a:rPr lang="en-ZA" sz="1867" dirty="0"/>
              <a:t>LIVESTOCK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2292" y="1418291"/>
            <a:ext cx="11515737" cy="3133756"/>
            <a:chOff x="2450591" y="978408"/>
            <a:chExt cx="8485634" cy="2864051"/>
          </a:xfrm>
        </p:grpSpPr>
        <p:sp>
          <p:nvSpPr>
            <p:cNvPr id="42" name="Rectangle 41"/>
            <p:cNvSpPr/>
            <p:nvPr/>
          </p:nvSpPr>
          <p:spPr>
            <a:xfrm>
              <a:off x="2450593" y="978408"/>
              <a:ext cx="8485632" cy="301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2400" dirty="0"/>
                <a:t>SMART ALERT AND INSIGHTS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450592" y="1392596"/>
              <a:ext cx="218943" cy="11677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ZA" sz="1867" dirty="0"/>
                <a:t>CROPS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450591" y="2674735"/>
              <a:ext cx="218943" cy="11677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ZA" sz="1867" dirty="0"/>
                <a:t>LIVESTOCK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D62A6065-9741-4866-9C50-266D8C871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607" y="2112995"/>
            <a:ext cx="3126972" cy="2322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E30D917-96B1-4574-B2C9-FBCA9D8D36F3}"/>
              </a:ext>
            </a:extLst>
          </p:cNvPr>
          <p:cNvSpPr txBox="1"/>
          <p:nvPr/>
        </p:nvSpPr>
        <p:spPr>
          <a:xfrm rot="16200000">
            <a:off x="9314937" y="3115312"/>
            <a:ext cx="2322735" cy="318098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algn="ctr" defTabSz="457131"/>
            <a:r>
              <a:rPr lang="en-ZA" sz="1467" i="1" dirty="0">
                <a:solidFill>
                  <a:srgbClr val="002060"/>
                </a:solidFill>
              </a:rPr>
              <a:t>Insights and Analytics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47939C-47AE-4B2A-B018-43B6FFD452DE}"/>
              </a:ext>
            </a:extLst>
          </p:cNvPr>
          <p:cNvSpPr txBox="1"/>
          <p:nvPr/>
        </p:nvSpPr>
        <p:spPr>
          <a:xfrm rot="16200000">
            <a:off x="5037655" y="3157830"/>
            <a:ext cx="2145011" cy="318098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algn="ctr" defTabSz="457131"/>
            <a:r>
              <a:rPr lang="en-ZA" sz="1467" i="1" dirty="0">
                <a:solidFill>
                  <a:srgbClr val="002060"/>
                </a:solidFill>
              </a:rPr>
              <a:t>Situational Awareness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91CBEF0-3570-44B1-86C4-E926BC406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59" y="2112987"/>
            <a:ext cx="4954500" cy="2276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6936-5758-4A44-8FDC-8607367720EC}" type="datetime3">
              <a:rPr lang="en-US" smtClean="0"/>
              <a:t>2 August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SMART| INTELLIGENT | ACCURATE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686554" y="4846097"/>
            <a:ext cx="205740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914265" rtl="0" eaLnBrk="1" latinLnBrk="0" hangingPunct="1">
              <a:defRPr sz="1200" kern="1200">
                <a:solidFill>
                  <a:srgbClr val="1F4289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27A0C-FB25-4420-9990-1B7488AF584E}" type="slidenum">
              <a:rPr lang="en-ZA" smtClean="0"/>
              <a:pPr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8911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193" y="4615609"/>
            <a:ext cx="984251" cy="98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EA585A-6FFE-4621-A056-7EF7BF452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63" y="7157"/>
            <a:ext cx="10972800" cy="1143000"/>
          </a:xfrm>
        </p:spPr>
        <p:txBody>
          <a:bodyPr>
            <a:noAutofit/>
          </a:bodyPr>
          <a:lstStyle/>
          <a:p>
            <a:r>
              <a:rPr lang="en-ZA" sz="4267" dirty="0"/>
              <a:t>SAVC ~</a:t>
            </a:r>
            <a:br>
              <a:rPr lang="en-ZA" sz="4267" dirty="0"/>
            </a:br>
            <a:r>
              <a:rPr lang="en-ZA" sz="4267" dirty="0"/>
              <a:t>Collaborating Entities</a:t>
            </a:r>
            <a:endParaRPr lang="en-US" sz="4267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15A15-E4B2-4344-92C8-2CC43A4C9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51936"/>
            <a:ext cx="2844800" cy="365125"/>
          </a:xfrm>
        </p:spPr>
        <p:txBody>
          <a:bodyPr/>
          <a:lstStyle/>
          <a:p>
            <a:fld id="{E2D7A094-6B75-49B0-8512-74C3FED22965}" type="datetime3">
              <a:rPr lang="en-US" smtClean="0"/>
              <a:t>2 August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9CF39-B218-45E2-AF34-103367AA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4400" y="6451938"/>
            <a:ext cx="5345392" cy="365127"/>
          </a:xfrm>
        </p:spPr>
        <p:txBody>
          <a:bodyPr/>
          <a:lstStyle/>
          <a:p>
            <a:r>
              <a:rPr lang="en-US" dirty="0"/>
              <a:t>SMART| INTELLIGENT | ACCURATE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E432B-F6C2-4225-AB05-72192B97F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6044" y="4845305"/>
            <a:ext cx="205740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914265" rtl="0" eaLnBrk="1" latinLnBrk="0" hangingPunct="1">
              <a:defRPr sz="1200" kern="1200">
                <a:solidFill>
                  <a:srgbClr val="1F4289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27A0C-FB25-4420-9990-1B7488AF584E}" type="slidenum">
              <a:rPr lang="en-ZA" smtClean="0"/>
              <a:pPr/>
              <a:t>18</a:t>
            </a:fld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EFEB0-3F76-4DA5-AEBF-571036D94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88" y="1711163"/>
            <a:ext cx="2022888" cy="23726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33A7F0-2A42-4B59-B2EA-175086D1EAED}"/>
              </a:ext>
            </a:extLst>
          </p:cNvPr>
          <p:cNvSpPr/>
          <p:nvPr/>
        </p:nvSpPr>
        <p:spPr>
          <a:xfrm>
            <a:off x="830816" y="4770751"/>
            <a:ext cx="1934293" cy="653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marL="239155" indent="-239155">
              <a:buFont typeface="Arial" panose="020B0604020202020204" pitchFamily="34" charset="0"/>
              <a:buChar char="•"/>
            </a:pPr>
            <a:r>
              <a:rPr lang="en-ZA" sz="1467" dirty="0">
                <a:solidFill>
                  <a:schemeClr val="tx1"/>
                </a:solidFill>
              </a:rPr>
              <a:t>SAOSO Foundation</a:t>
            </a:r>
          </a:p>
          <a:p>
            <a:pPr marL="239155" indent="-239155">
              <a:buFont typeface="Arial" panose="020B0604020202020204" pitchFamily="34" charset="0"/>
              <a:buChar char="•"/>
            </a:pPr>
            <a:r>
              <a:rPr lang="en-ZA" sz="1467" dirty="0">
                <a:solidFill>
                  <a:schemeClr val="tx1"/>
                </a:solidFill>
              </a:rPr>
              <a:t>Care for the Planet </a:t>
            </a:r>
          </a:p>
          <a:p>
            <a:pPr marL="239155" indent="-239155">
              <a:buFont typeface="Arial" panose="020B0604020202020204" pitchFamily="34" charset="0"/>
              <a:buChar char="•"/>
            </a:pPr>
            <a:r>
              <a:rPr lang="en-ZA" sz="1467" dirty="0">
                <a:solidFill>
                  <a:schemeClr val="tx1"/>
                </a:solidFill>
              </a:rPr>
              <a:t>PGS SA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DAA6EE-2234-4663-AB9E-D9E5A5C3B23B}"/>
              </a:ext>
            </a:extLst>
          </p:cNvPr>
          <p:cNvSpPr/>
          <p:nvPr/>
        </p:nvSpPr>
        <p:spPr>
          <a:xfrm>
            <a:off x="2911264" y="4779950"/>
            <a:ext cx="1934293" cy="653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algn="ctr"/>
            <a:r>
              <a:rPr lang="en-ZA" sz="1600" dirty="0" err="1">
                <a:solidFill>
                  <a:schemeClr val="tx1"/>
                </a:solidFill>
              </a:rPr>
              <a:t>AvoVision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1B345B-06CB-4560-A03B-509D9610B89D}"/>
              </a:ext>
            </a:extLst>
          </p:cNvPr>
          <p:cNvSpPr/>
          <p:nvPr/>
        </p:nvSpPr>
        <p:spPr>
          <a:xfrm>
            <a:off x="5019920" y="4801091"/>
            <a:ext cx="1934293" cy="653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marL="114286" indent="-114286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tx1"/>
                </a:solidFill>
              </a:rPr>
              <a:t>Tertiary Institutions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9725D0-AE73-4962-A7C0-597CC65D73FD}"/>
              </a:ext>
            </a:extLst>
          </p:cNvPr>
          <p:cNvSpPr/>
          <p:nvPr/>
        </p:nvSpPr>
        <p:spPr>
          <a:xfrm>
            <a:off x="9616888" y="2403833"/>
            <a:ext cx="1801989" cy="653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algn="ctr"/>
            <a:r>
              <a:rPr lang="en-US" sz="2133" dirty="0">
                <a:solidFill>
                  <a:schemeClr val="tx1"/>
                </a:solidFill>
              </a:rPr>
              <a:t>VC Programmes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2D10C5-B98D-430C-B1EB-734EFD5D98F6}"/>
              </a:ext>
            </a:extLst>
          </p:cNvPr>
          <p:cNvSpPr/>
          <p:nvPr/>
        </p:nvSpPr>
        <p:spPr>
          <a:xfrm>
            <a:off x="9616888" y="1408600"/>
            <a:ext cx="1801989" cy="7590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algn="ctr"/>
            <a:r>
              <a:rPr lang="en-ZA" sz="2133" dirty="0">
                <a:solidFill>
                  <a:schemeClr val="tx1"/>
                </a:solidFill>
              </a:rPr>
              <a:t>Funders</a:t>
            </a:r>
          </a:p>
          <a:p>
            <a:pPr algn="ctr"/>
            <a:r>
              <a:rPr lang="en-ZA" sz="2133" dirty="0">
                <a:solidFill>
                  <a:schemeClr val="tx1"/>
                </a:solidFill>
              </a:rPr>
              <a:t>Investors</a:t>
            </a:r>
            <a:endParaRPr lang="en-US" sz="2133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E63B44-07CB-4CBA-98F9-EF07E5A9A77C}"/>
              </a:ext>
            </a:extLst>
          </p:cNvPr>
          <p:cNvSpPr txBox="1"/>
          <p:nvPr/>
        </p:nvSpPr>
        <p:spPr>
          <a:xfrm>
            <a:off x="818893" y="4169126"/>
            <a:ext cx="1864097" cy="595089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algn="ctr"/>
            <a:r>
              <a:rPr lang="en-ZA" sz="1600" b="1" dirty="0">
                <a:solidFill>
                  <a:srgbClr val="262F82"/>
                </a:solidFill>
              </a:rPr>
              <a:t>Implement Agent:</a:t>
            </a:r>
          </a:p>
          <a:p>
            <a:pPr algn="ctr"/>
            <a:r>
              <a:rPr lang="en-ZA" sz="1467" b="1" dirty="0">
                <a:solidFill>
                  <a:schemeClr val="accent3">
                    <a:lumMod val="50000"/>
                  </a:schemeClr>
                </a:solidFill>
              </a:rPr>
              <a:t>Crops / Livestock</a:t>
            </a:r>
            <a:endParaRPr lang="en-US" sz="1467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E64CE2-E993-4601-8837-1A5B56B4F6FC}"/>
              </a:ext>
            </a:extLst>
          </p:cNvPr>
          <p:cNvSpPr txBox="1"/>
          <p:nvPr/>
        </p:nvSpPr>
        <p:spPr>
          <a:xfrm>
            <a:off x="2630275" y="4182844"/>
            <a:ext cx="2429328" cy="615543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algn="ctr"/>
            <a:r>
              <a:rPr lang="en-ZA" sz="1600" b="1" dirty="0">
                <a:solidFill>
                  <a:srgbClr val="262F82"/>
                </a:solidFill>
              </a:rPr>
              <a:t>Economic Development Framework</a:t>
            </a:r>
            <a:endParaRPr lang="en-US" sz="1600" b="1" dirty="0">
              <a:solidFill>
                <a:srgbClr val="262F8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73172-DF2F-4907-B6B4-19739A34ED7A}"/>
              </a:ext>
            </a:extLst>
          </p:cNvPr>
          <p:cNvSpPr txBox="1"/>
          <p:nvPr/>
        </p:nvSpPr>
        <p:spPr>
          <a:xfrm>
            <a:off x="4933464" y="4184012"/>
            <a:ext cx="1864097" cy="615543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algn="ctr"/>
            <a:r>
              <a:rPr lang="en-ZA" sz="1600" b="1" dirty="0">
                <a:solidFill>
                  <a:srgbClr val="262F82"/>
                </a:solidFill>
              </a:rPr>
              <a:t>Academia:</a:t>
            </a:r>
          </a:p>
          <a:p>
            <a:pPr algn="ctr"/>
            <a:r>
              <a:rPr lang="en-ZA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9A5E0-356E-4B78-B4E6-B5D7F8CFB93F}"/>
              </a:ext>
            </a:extLst>
          </p:cNvPr>
          <p:cNvSpPr txBox="1"/>
          <p:nvPr/>
        </p:nvSpPr>
        <p:spPr>
          <a:xfrm>
            <a:off x="6808334" y="4196622"/>
            <a:ext cx="2202337" cy="882411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algn="ctr"/>
            <a:r>
              <a:rPr lang="en-ZA" sz="1600" b="1" dirty="0">
                <a:solidFill>
                  <a:srgbClr val="262F82"/>
                </a:solidFill>
              </a:rPr>
              <a:t>Sector Programmes:</a:t>
            </a:r>
          </a:p>
          <a:p>
            <a:pPr algn="ctr"/>
            <a:r>
              <a:rPr lang="en-ZA" sz="1467" b="1" dirty="0">
                <a:solidFill>
                  <a:schemeClr val="accent3">
                    <a:lumMod val="50000"/>
                  </a:schemeClr>
                </a:solidFill>
              </a:rPr>
              <a:t>Regen / Organics</a:t>
            </a:r>
          </a:p>
          <a:p>
            <a:endParaRPr lang="en-US" sz="1867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6B8547-7400-4567-B841-082F9FF0DAB3}"/>
              </a:ext>
            </a:extLst>
          </p:cNvPr>
          <p:cNvSpPr/>
          <p:nvPr/>
        </p:nvSpPr>
        <p:spPr>
          <a:xfrm>
            <a:off x="9250844" y="4790615"/>
            <a:ext cx="1934293" cy="653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467" dirty="0">
                <a:solidFill>
                  <a:schemeClr val="tx1"/>
                </a:solidFill>
              </a:rPr>
              <a:t>IFOAM / Organics</a:t>
            </a:r>
          </a:p>
          <a:p>
            <a:pPr marL="359790" lvl="1" indent="-114286">
              <a:buFont typeface="Arial" panose="020B0604020202020204" pitchFamily="34" charset="0"/>
              <a:buChar char="•"/>
            </a:pPr>
            <a:r>
              <a:rPr lang="en-ZA" sz="1333" dirty="0">
                <a:solidFill>
                  <a:schemeClr val="tx1"/>
                </a:solidFill>
              </a:rPr>
              <a:t>SOASO</a:t>
            </a:r>
          </a:p>
          <a:p>
            <a:pPr marL="359790" lvl="1" indent="-114286">
              <a:buFont typeface="Arial" panose="020B0604020202020204" pitchFamily="34" charset="0"/>
              <a:buChar char="•"/>
            </a:pPr>
            <a:r>
              <a:rPr lang="en-ZA" sz="1333" dirty="0">
                <a:solidFill>
                  <a:schemeClr val="tx1"/>
                </a:solidFill>
              </a:rPr>
              <a:t>PGS SA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BB94A6-821F-466F-9D8D-8ED49A3FFD0C}"/>
              </a:ext>
            </a:extLst>
          </p:cNvPr>
          <p:cNvSpPr txBox="1"/>
          <p:nvPr/>
        </p:nvSpPr>
        <p:spPr>
          <a:xfrm>
            <a:off x="8921247" y="4182844"/>
            <a:ext cx="2582556" cy="595089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algn="ctr"/>
            <a:r>
              <a:rPr lang="en-ZA" sz="1600" b="1" dirty="0" err="1">
                <a:solidFill>
                  <a:srgbClr val="262F82"/>
                </a:solidFill>
              </a:rPr>
              <a:t>Agri</a:t>
            </a:r>
            <a:r>
              <a:rPr lang="en-ZA" sz="1600" b="1" dirty="0">
                <a:solidFill>
                  <a:srgbClr val="262F82"/>
                </a:solidFill>
              </a:rPr>
              <a:t> Influencers:</a:t>
            </a:r>
          </a:p>
          <a:p>
            <a:pPr algn="ctr"/>
            <a:r>
              <a:rPr lang="en-ZA" sz="1467" b="1" dirty="0">
                <a:solidFill>
                  <a:schemeClr val="accent3">
                    <a:lumMod val="50000"/>
                  </a:schemeClr>
                </a:solidFill>
              </a:rPr>
              <a:t>Sector bodies, NPO’s, etc.</a:t>
            </a:r>
            <a:endParaRPr lang="en-US" sz="1467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46737C-A097-4E37-A2C5-06D6E9F00C2E}"/>
              </a:ext>
            </a:extLst>
          </p:cNvPr>
          <p:cNvSpPr/>
          <p:nvPr/>
        </p:nvSpPr>
        <p:spPr>
          <a:xfrm>
            <a:off x="7113736" y="4790615"/>
            <a:ext cx="1934293" cy="6531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marL="228573" indent="-228573">
              <a:buFont typeface="Arial" panose="020B0604020202020204" pitchFamily="34" charset="0"/>
              <a:buChar char="•"/>
            </a:pPr>
            <a:r>
              <a:rPr lang="en-ZA" sz="1467" b="1" dirty="0">
                <a:solidFill>
                  <a:schemeClr val="tx1"/>
                </a:solidFill>
              </a:rPr>
              <a:t>Care for the Planet</a:t>
            </a:r>
          </a:p>
          <a:p>
            <a:pPr marL="228573" indent="-228573">
              <a:buFont typeface="Arial" panose="020B0604020202020204" pitchFamily="34" charset="0"/>
              <a:buChar char="•"/>
            </a:pPr>
            <a:r>
              <a:rPr lang="en-ZA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Village Up</a:t>
            </a:r>
          </a:p>
          <a:p>
            <a:pPr marL="228573" indent="-228573">
              <a:buFont typeface="Arial" panose="020B0604020202020204" pitchFamily="34" charset="0"/>
              <a:buChar char="•"/>
            </a:pPr>
            <a:r>
              <a:rPr lang="en-ZA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Regen SA</a:t>
            </a:r>
            <a:endParaRPr lang="en-US" sz="14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0F0135-55AC-45DE-8880-4D127FD36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6" y="2258596"/>
            <a:ext cx="1818152" cy="1085655"/>
          </a:xfrm>
          <a:prstGeom prst="rect">
            <a:avLst/>
          </a:prstGeom>
        </p:spPr>
      </p:pic>
      <p:sp>
        <p:nvSpPr>
          <p:cNvPr id="28" name="Right Bracket 27">
            <a:extLst>
              <a:ext uri="{FF2B5EF4-FFF2-40B4-BE49-F238E27FC236}">
                <a16:creationId xmlns:a16="http://schemas.microsoft.com/office/drawing/2014/main" id="{86F886F0-A714-4C3D-AF29-F97E6DB92158}"/>
              </a:ext>
            </a:extLst>
          </p:cNvPr>
          <p:cNvSpPr/>
          <p:nvPr/>
        </p:nvSpPr>
        <p:spPr>
          <a:xfrm rot="16200000">
            <a:off x="5837732" y="-902890"/>
            <a:ext cx="504344" cy="1054203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9" tIns="60955" rIns="121909" bIns="60955" rtlCol="0" anchor="ctr"/>
          <a:lstStyle/>
          <a:p>
            <a:pPr algn="ctr"/>
            <a:endParaRPr lang="en-US" sz="2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B4744A-52E6-49EA-8C49-D52C1CFA27BC}"/>
              </a:ext>
            </a:extLst>
          </p:cNvPr>
          <p:cNvSpPr txBox="1"/>
          <p:nvPr/>
        </p:nvSpPr>
        <p:spPr>
          <a:xfrm>
            <a:off x="2884313" y="5441415"/>
            <a:ext cx="2106800" cy="1148702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Socio Economic Dev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Mentoring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Business  support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Funding Management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Training</a:t>
            </a:r>
            <a:endParaRPr lang="en-US" sz="1333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C8B005-D18F-4EE3-B509-EDB5B0761D63}"/>
              </a:ext>
            </a:extLst>
          </p:cNvPr>
          <p:cNvSpPr/>
          <p:nvPr/>
        </p:nvSpPr>
        <p:spPr>
          <a:xfrm>
            <a:off x="9616888" y="3295319"/>
            <a:ext cx="1801989" cy="653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algn="ctr"/>
            <a:r>
              <a:rPr lang="en-ZA" sz="2133" dirty="0">
                <a:solidFill>
                  <a:schemeClr val="tx1"/>
                </a:solidFill>
              </a:rPr>
              <a:t>Trade Facilitators</a:t>
            </a:r>
            <a:endParaRPr lang="en-US" sz="2133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B4744A-52E6-49EA-8C49-D52C1CFA27BC}"/>
              </a:ext>
            </a:extLst>
          </p:cNvPr>
          <p:cNvSpPr txBox="1"/>
          <p:nvPr/>
        </p:nvSpPr>
        <p:spPr>
          <a:xfrm>
            <a:off x="880995" y="5423888"/>
            <a:ext cx="2106800" cy="943582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Social Enterprise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Circular Economy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Training / Mentorship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True Cost Accounting</a:t>
            </a:r>
            <a:endParaRPr lang="en-US" sz="1333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B4744A-52E6-49EA-8C49-D52C1CFA27BC}"/>
              </a:ext>
            </a:extLst>
          </p:cNvPr>
          <p:cNvSpPr txBox="1"/>
          <p:nvPr/>
        </p:nvSpPr>
        <p:spPr>
          <a:xfrm>
            <a:off x="4912172" y="5433087"/>
            <a:ext cx="2106800" cy="738462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CSA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Model AgriHub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Rural Development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B4744A-52E6-49EA-8C49-D52C1CFA27BC}"/>
              </a:ext>
            </a:extLst>
          </p:cNvPr>
          <p:cNvSpPr txBox="1"/>
          <p:nvPr/>
        </p:nvSpPr>
        <p:spPr>
          <a:xfrm>
            <a:off x="7082751" y="5407040"/>
            <a:ext cx="2106800" cy="1148702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b="1" dirty="0"/>
              <a:t>AgriHub / Model Farm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b="1" dirty="0"/>
              <a:t>Protocol / Practice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b="1" dirty="0"/>
              <a:t>Youth Program / Leadership Academy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b="1" dirty="0"/>
              <a:t>Production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B4744A-52E6-49EA-8C49-D52C1CFA27BC}"/>
              </a:ext>
            </a:extLst>
          </p:cNvPr>
          <p:cNvSpPr txBox="1"/>
          <p:nvPr/>
        </p:nvSpPr>
        <p:spPr>
          <a:xfrm>
            <a:off x="9143297" y="5443752"/>
            <a:ext cx="2106800" cy="943582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GAP / standard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Regulation &amp; Compliance</a:t>
            </a:r>
          </a:p>
          <a:p>
            <a:pPr marL="114286" indent="-114286">
              <a:buFont typeface="Arial" panose="020B0604020202020204" pitchFamily="34" charset="0"/>
              <a:buChar char="•"/>
            </a:pPr>
            <a:r>
              <a:rPr lang="en-ZA" sz="1333" dirty="0"/>
              <a:t>Ecological Organic Agriculture practice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3733D9-1A2C-51F9-F8B5-EEC235D335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81" r="7" b="7"/>
          <a:stretch/>
        </p:blipFill>
        <p:spPr>
          <a:xfrm>
            <a:off x="2703952" y="1806010"/>
            <a:ext cx="1624291" cy="2055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4AFD5C-FEA2-647B-DF48-335570084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133" y="2391237"/>
            <a:ext cx="2634868" cy="94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20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2EA585A-6FFE-4621-A056-7EF7BF452042}"/>
              </a:ext>
            </a:extLst>
          </p:cNvPr>
          <p:cNvSpPr txBox="1">
            <a:spLocks/>
          </p:cNvSpPr>
          <p:nvPr/>
        </p:nvSpPr>
        <p:spPr>
          <a:xfrm rot="16200000">
            <a:off x="-2466029" y="2812887"/>
            <a:ext cx="6566233" cy="1143000"/>
          </a:xfrm>
          <a:prstGeom prst="rect">
            <a:avLst/>
          </a:prstGeom>
        </p:spPr>
        <p:txBody>
          <a:bodyPr lIns="121909" tIns="60955" rIns="121909" bIns="60955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4267" dirty="0">
                <a:solidFill>
                  <a:srgbClr val="262F82"/>
                </a:solidFill>
              </a:rPr>
              <a:t>SAVC | Care for The Planet</a:t>
            </a:r>
            <a:endParaRPr lang="en-US" sz="4267" dirty="0">
              <a:solidFill>
                <a:srgbClr val="262F8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49" y="101270"/>
            <a:ext cx="6997903" cy="68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97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in agriculture </a:t>
            </a:r>
            <a:br>
              <a:rPr lang="en-US" dirty="0"/>
            </a:br>
            <a:r>
              <a:rPr lang="en-US" dirty="0"/>
              <a:t>/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25960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23" y="580550"/>
            <a:ext cx="10738227" cy="5114343"/>
          </a:xfrm>
          <a:prstGeom prst="rect">
            <a:avLst/>
          </a:prstGeom>
        </p:spPr>
      </p:pic>
      <p:sp>
        <p:nvSpPr>
          <p:cNvPr id="2" name="TextBox 56"/>
          <p:cNvSpPr txBox="1"/>
          <p:nvPr/>
        </p:nvSpPr>
        <p:spPr>
          <a:xfrm>
            <a:off x="926129" y="535755"/>
            <a:ext cx="47077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7F00"/>
                </a:solidFill>
                <a:latin typeface="Arial"/>
                <a:ea typeface="Arial"/>
              </a:rPr>
              <a:t>SA LANDCARE</a:t>
            </a:r>
            <a:r>
              <a:rPr lang="en-US" altLang="zh-CN" sz="2400" b="1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7F00"/>
                </a:solidFill>
                <a:latin typeface="Arial"/>
                <a:ea typeface="Arial"/>
              </a:rPr>
              <a:t>FOCUS</a:t>
            </a:r>
            <a:r>
              <a:rPr lang="en-US" altLang="zh-CN" sz="2400" b="1" spc="-104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7F00"/>
                </a:solidFill>
                <a:latin typeface="Arial"/>
                <a:ea typeface="Arial"/>
              </a:rPr>
              <a:t>AREAS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204840" y="2194562"/>
            <a:ext cx="143112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VELD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CARE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405700" y="3155230"/>
            <a:ext cx="133777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100" spc="-10" dirty="0">
                <a:solidFill>
                  <a:srgbClr val="FEFEFE"/>
                </a:solidFill>
                <a:latin typeface="Calibri"/>
                <a:ea typeface="Calibri"/>
              </a:rPr>
              <a:t>SOIL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CARE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474820" y="4987935"/>
            <a:ext cx="374223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100" spc="-25" dirty="0">
                <a:solidFill>
                  <a:srgbClr val="FEFEFE"/>
                </a:solidFill>
                <a:latin typeface="Calibri"/>
                <a:ea typeface="Calibri"/>
              </a:rPr>
              <a:t>ECOLOGICAL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ea typeface="Calibri"/>
              </a:rPr>
              <a:t>AGRICULTURE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9043367" y="4883279"/>
            <a:ext cx="159302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100" spc="-10" dirty="0">
                <a:solidFill>
                  <a:srgbClr val="FEFEFE"/>
                </a:solidFill>
                <a:latin typeface="Calibri"/>
                <a:ea typeface="Calibri"/>
              </a:rPr>
              <a:t>JUNIO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RCARE</a:t>
            </a:r>
          </a:p>
        </p:txBody>
      </p:sp>
      <p:pic>
        <p:nvPicPr>
          <p:cNvPr id="10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65" y="5893874"/>
            <a:ext cx="1402127" cy="7671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73858" y="3429000"/>
            <a:ext cx="1901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spc="-40" dirty="0">
                <a:solidFill>
                  <a:srgbClr val="FEFEFE"/>
                </a:solidFill>
                <a:ea typeface="Calibri"/>
              </a:rPr>
              <a:t>WATER</a:t>
            </a:r>
            <a:r>
              <a:rPr lang="en-US" altLang="zh-CN" sz="2000" spc="-30" dirty="0">
                <a:solidFill>
                  <a:srgbClr val="FEFEFE"/>
                </a:solidFill>
                <a:ea typeface="Calibri"/>
              </a:rPr>
              <a:t>CARE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0BA249-874D-88EF-FD9F-1E54238E9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883" y="5309567"/>
            <a:ext cx="1597667" cy="145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067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9093" y="123673"/>
            <a:ext cx="11012131" cy="1018035"/>
          </a:xfrm>
        </p:spPr>
        <p:txBody>
          <a:bodyPr>
            <a:normAutofit fontScale="90000"/>
          </a:bodyPr>
          <a:lstStyle/>
          <a:p>
            <a:r>
              <a:rPr lang="en-ZA" dirty="0"/>
              <a:t>Metrics ~</a:t>
            </a:r>
            <a:br>
              <a:rPr lang="en-ZA" dirty="0"/>
            </a:br>
            <a:r>
              <a:rPr lang="en-ZA" dirty="0"/>
              <a:t> True Cost of Accounting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88" y="1792817"/>
            <a:ext cx="6445669" cy="333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5214414"/>
            <a:ext cx="2619132" cy="130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2B1AF6-2EBE-4128-9AF9-B3F2CF414CBA}"/>
              </a:ext>
            </a:extLst>
          </p:cNvPr>
          <p:cNvSpPr txBox="1"/>
          <p:nvPr/>
        </p:nvSpPr>
        <p:spPr>
          <a:xfrm>
            <a:off x="185375" y="1462557"/>
            <a:ext cx="4767631" cy="5375500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en-US" sz="2667" b="1" dirty="0"/>
              <a:t>True Cost Accounting </a:t>
            </a:r>
          </a:p>
          <a:p>
            <a:pPr>
              <a:spcAft>
                <a:spcPts val="1600"/>
              </a:spcAft>
            </a:pPr>
            <a:r>
              <a:rPr lang="en-US" sz="2400" i="1" dirty="0"/>
              <a:t>the unique measuring metric</a:t>
            </a:r>
          </a:p>
          <a:p>
            <a:pPr marL="380953" lvl="1" indent="-38095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Measuring the impact </a:t>
            </a:r>
          </a:p>
          <a:p>
            <a:pPr marL="990450" lvl="1" indent="-380953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dirty="0"/>
              <a:t>Nutritious food</a:t>
            </a:r>
          </a:p>
          <a:p>
            <a:pPr marL="990450" lvl="1" indent="-380953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dirty="0"/>
              <a:t>Ecological approach to farming </a:t>
            </a:r>
          </a:p>
          <a:p>
            <a:pPr marL="380953" lvl="1" indent="-38095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Quantifying the impact </a:t>
            </a:r>
          </a:p>
          <a:p>
            <a:pPr marL="990450" lvl="1" indent="-380953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dirty="0"/>
              <a:t>Donor reporting</a:t>
            </a:r>
          </a:p>
          <a:p>
            <a:pPr marL="380953" indent="-38095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Actioning</a:t>
            </a:r>
            <a:r>
              <a:rPr lang="en-US" sz="2400" dirty="0"/>
              <a:t> the impact</a:t>
            </a:r>
          </a:p>
          <a:p>
            <a:pPr marL="990450" lvl="1" indent="-380953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dirty="0"/>
              <a:t>Innovating new methods </a:t>
            </a:r>
          </a:p>
          <a:p>
            <a:pPr marL="990450" lvl="1" indent="-380953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dirty="0"/>
              <a:t>Guiding the M&amp;E process </a:t>
            </a:r>
          </a:p>
          <a:p>
            <a:pPr marL="990450" lvl="1" indent="-380953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dirty="0"/>
              <a:t>Facilitating intelligent funding</a:t>
            </a:r>
            <a:r>
              <a:rPr lang="en-US" sz="2400" dirty="0"/>
              <a:t>	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328294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9093" y="123673"/>
            <a:ext cx="11012131" cy="1018035"/>
          </a:xfrm>
        </p:spPr>
        <p:txBody>
          <a:bodyPr>
            <a:normAutofit fontScale="90000"/>
          </a:bodyPr>
          <a:lstStyle/>
          <a:p>
            <a:r>
              <a:rPr lang="en-ZA" dirty="0"/>
              <a:t>Addressing ~</a:t>
            </a:r>
            <a:br>
              <a:rPr lang="en-ZA" dirty="0"/>
            </a:br>
            <a:r>
              <a:rPr lang="en-ZA" dirty="0"/>
              <a:t> SDG / ESG criteria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7" y="1419231"/>
            <a:ext cx="10367476" cy="516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087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9093" y="123673"/>
            <a:ext cx="11012131" cy="1018035"/>
          </a:xfrm>
        </p:spPr>
        <p:txBody>
          <a:bodyPr>
            <a:normAutofit fontScale="90000"/>
          </a:bodyPr>
          <a:lstStyle/>
          <a:p>
            <a:r>
              <a:rPr lang="en-ZA" dirty="0"/>
              <a:t>Addressing ~</a:t>
            </a:r>
            <a:br>
              <a:rPr lang="en-ZA" dirty="0"/>
            </a:br>
            <a:r>
              <a:rPr lang="en-ZA" dirty="0"/>
              <a:t> SDG / ESG criteria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5" y="1343025"/>
            <a:ext cx="3957280" cy="53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68" y="1447799"/>
            <a:ext cx="6290579" cy="496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63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C2D174-2368-4043-A118-8D79EE927335}"/>
              </a:ext>
            </a:extLst>
          </p:cNvPr>
          <p:cNvSpPr txBox="1"/>
          <p:nvPr/>
        </p:nvSpPr>
        <p:spPr>
          <a:xfrm>
            <a:off x="633999" y="4550229"/>
            <a:ext cx="10909073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Food System Evolution 2021-2030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E0C993-C9F5-47A9-8A64-5DBCFE7AB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33" y="831392"/>
            <a:ext cx="5579478" cy="3501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0B5844-B55D-45B5-9731-5131A1CA4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698" y="731106"/>
            <a:ext cx="4422649" cy="372608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8727773-23C0-4C74-AB49-5E93D28275C5}"/>
              </a:ext>
            </a:extLst>
          </p:cNvPr>
          <p:cNvSpPr/>
          <p:nvPr/>
        </p:nvSpPr>
        <p:spPr>
          <a:xfrm>
            <a:off x="9301656" y="1897681"/>
            <a:ext cx="259080" cy="223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54D2FB-20B0-43A5-B6E5-547E22E8E5CC}"/>
              </a:ext>
            </a:extLst>
          </p:cNvPr>
          <p:cNvSpPr/>
          <p:nvPr/>
        </p:nvSpPr>
        <p:spPr>
          <a:xfrm>
            <a:off x="9721744" y="2031304"/>
            <a:ext cx="216407" cy="195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B97631D1-CEDD-404B-8647-C44DEC778D05}"/>
              </a:ext>
            </a:extLst>
          </p:cNvPr>
          <p:cNvSpPr/>
          <p:nvPr/>
        </p:nvSpPr>
        <p:spPr>
          <a:xfrm>
            <a:off x="9062126" y="2395729"/>
            <a:ext cx="192645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2170F8CA-3393-498E-85DE-B826304964FF}"/>
              </a:ext>
            </a:extLst>
          </p:cNvPr>
          <p:cNvSpPr/>
          <p:nvPr/>
        </p:nvSpPr>
        <p:spPr>
          <a:xfrm>
            <a:off x="9279391" y="2548128"/>
            <a:ext cx="192954" cy="2239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5B2CB08-E442-4AA4-A38C-55FFAACF7450}"/>
              </a:ext>
            </a:extLst>
          </p:cNvPr>
          <p:cNvSpPr/>
          <p:nvPr/>
        </p:nvSpPr>
        <p:spPr>
          <a:xfrm>
            <a:off x="9560736" y="2700529"/>
            <a:ext cx="64008" cy="920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CCE2099-C15B-4497-9482-D2FCB6106D2F}"/>
              </a:ext>
            </a:extLst>
          </p:cNvPr>
          <p:cNvSpPr/>
          <p:nvPr/>
        </p:nvSpPr>
        <p:spPr>
          <a:xfrm>
            <a:off x="10123931" y="2515621"/>
            <a:ext cx="64008" cy="920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8554A660-A1DA-47FC-8B76-BE6865F0E180}"/>
              </a:ext>
            </a:extLst>
          </p:cNvPr>
          <p:cNvSpPr/>
          <p:nvPr/>
        </p:nvSpPr>
        <p:spPr>
          <a:xfrm>
            <a:off x="9936268" y="2752835"/>
            <a:ext cx="216408" cy="19507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7F269FC8-6546-4AC9-BD1E-CD6CEA5B67FB}"/>
              </a:ext>
            </a:extLst>
          </p:cNvPr>
          <p:cNvSpPr/>
          <p:nvPr/>
        </p:nvSpPr>
        <p:spPr>
          <a:xfrm>
            <a:off x="9721744" y="3076891"/>
            <a:ext cx="216408" cy="19507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D5FDDFF-FE17-4DFA-85CD-B176D5831FE9}"/>
              </a:ext>
            </a:extLst>
          </p:cNvPr>
          <p:cNvSpPr/>
          <p:nvPr/>
        </p:nvSpPr>
        <p:spPr>
          <a:xfrm>
            <a:off x="9301655" y="3229292"/>
            <a:ext cx="192954" cy="1493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D8C7EAC-5616-4FED-AF59-A679F90EAF9F}"/>
              </a:ext>
            </a:extLst>
          </p:cNvPr>
          <p:cNvSpPr/>
          <p:nvPr/>
        </p:nvSpPr>
        <p:spPr>
          <a:xfrm>
            <a:off x="8918027" y="3658329"/>
            <a:ext cx="192954" cy="1493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6E77AED3-B71A-493C-A118-72323BE43C9A}"/>
              </a:ext>
            </a:extLst>
          </p:cNvPr>
          <p:cNvSpPr/>
          <p:nvPr/>
        </p:nvSpPr>
        <p:spPr>
          <a:xfrm>
            <a:off x="8630022" y="3400853"/>
            <a:ext cx="192954" cy="1493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36CD3C9-6DDE-4834-9B1D-E4F9496BE9CB}"/>
              </a:ext>
            </a:extLst>
          </p:cNvPr>
          <p:cNvSpPr/>
          <p:nvPr/>
        </p:nvSpPr>
        <p:spPr>
          <a:xfrm>
            <a:off x="8854812" y="2772091"/>
            <a:ext cx="192954" cy="2239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D3AB5F98-2C20-4D60-A35D-F988DFC6A3B6}"/>
              </a:ext>
            </a:extLst>
          </p:cNvPr>
          <p:cNvSpPr/>
          <p:nvPr/>
        </p:nvSpPr>
        <p:spPr>
          <a:xfrm>
            <a:off x="8123339" y="2884072"/>
            <a:ext cx="192954" cy="2239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54890FE9-2398-4CA6-A175-7D0297F080D6}"/>
              </a:ext>
            </a:extLst>
          </p:cNvPr>
          <p:cNvSpPr/>
          <p:nvPr/>
        </p:nvSpPr>
        <p:spPr>
          <a:xfrm>
            <a:off x="7813912" y="2449657"/>
            <a:ext cx="192954" cy="2239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F6FDF6ED-8E0C-4FD7-B800-695F6467B5F2}"/>
              </a:ext>
            </a:extLst>
          </p:cNvPr>
          <p:cNvSpPr/>
          <p:nvPr/>
        </p:nvSpPr>
        <p:spPr>
          <a:xfrm>
            <a:off x="7391866" y="3055176"/>
            <a:ext cx="192954" cy="2239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4B7294FD-1B58-4852-9F96-A08B1ABC1F69}"/>
              </a:ext>
            </a:extLst>
          </p:cNvPr>
          <p:cNvSpPr/>
          <p:nvPr/>
        </p:nvSpPr>
        <p:spPr>
          <a:xfrm>
            <a:off x="6994707" y="3599834"/>
            <a:ext cx="192954" cy="2239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1FA31055-45E5-4690-9398-FA0ACC22ADC5}"/>
              </a:ext>
            </a:extLst>
          </p:cNvPr>
          <p:cNvSpPr/>
          <p:nvPr/>
        </p:nvSpPr>
        <p:spPr>
          <a:xfrm>
            <a:off x="7187661" y="3866021"/>
            <a:ext cx="192954" cy="16460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249D34C7-E175-4925-85F4-93920B8C25AB}"/>
              </a:ext>
            </a:extLst>
          </p:cNvPr>
          <p:cNvSpPr/>
          <p:nvPr/>
        </p:nvSpPr>
        <p:spPr>
          <a:xfrm>
            <a:off x="7525598" y="3786498"/>
            <a:ext cx="192954" cy="2111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C395562F-3D23-4455-BF22-4A53B3FFBF32}"/>
              </a:ext>
            </a:extLst>
          </p:cNvPr>
          <p:cNvSpPr/>
          <p:nvPr/>
        </p:nvSpPr>
        <p:spPr>
          <a:xfrm>
            <a:off x="7983161" y="3521737"/>
            <a:ext cx="192954" cy="2111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8745A4B0-E02A-46E3-BB04-DCAFD34C110B}"/>
              </a:ext>
            </a:extLst>
          </p:cNvPr>
          <p:cNvSpPr/>
          <p:nvPr/>
        </p:nvSpPr>
        <p:spPr>
          <a:xfrm>
            <a:off x="8233844" y="2158716"/>
            <a:ext cx="192954" cy="2111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A185A1C2-A928-477D-8654-FC6C92733FA4}"/>
              </a:ext>
            </a:extLst>
          </p:cNvPr>
          <p:cNvSpPr/>
          <p:nvPr/>
        </p:nvSpPr>
        <p:spPr>
          <a:xfrm>
            <a:off x="8754065" y="2131750"/>
            <a:ext cx="192954" cy="2111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4817C85E-AC2A-4B21-AEA0-D9C09EAE4E7B}"/>
              </a:ext>
            </a:extLst>
          </p:cNvPr>
          <p:cNvSpPr/>
          <p:nvPr/>
        </p:nvSpPr>
        <p:spPr>
          <a:xfrm>
            <a:off x="9239144" y="1453259"/>
            <a:ext cx="192954" cy="2111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A6F2699F-850B-490B-B906-AA9B7140109D}"/>
              </a:ext>
            </a:extLst>
          </p:cNvPr>
          <p:cNvSpPr/>
          <p:nvPr/>
        </p:nvSpPr>
        <p:spPr>
          <a:xfrm>
            <a:off x="9709259" y="1133633"/>
            <a:ext cx="192954" cy="2111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49FD6E3A-7F8E-4E3B-82BA-12D8F5CF74DF}"/>
              </a:ext>
            </a:extLst>
          </p:cNvPr>
          <p:cNvSpPr/>
          <p:nvPr/>
        </p:nvSpPr>
        <p:spPr>
          <a:xfrm>
            <a:off x="10040245" y="1624371"/>
            <a:ext cx="192954" cy="2111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657A26-83CE-4ECC-B4DD-712200C6CD7D}"/>
              </a:ext>
            </a:extLst>
          </p:cNvPr>
          <p:cNvCxnSpPr>
            <a:stCxn id="36" idx="3"/>
          </p:cNvCxnSpPr>
          <p:nvPr/>
        </p:nvCxnSpPr>
        <p:spPr>
          <a:xfrm flipH="1">
            <a:off x="8006866" y="2338980"/>
            <a:ext cx="255235" cy="17664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0DD888-1C1D-4ED3-ABBA-53C692D24BD4}"/>
              </a:ext>
            </a:extLst>
          </p:cNvPr>
          <p:cNvCxnSpPr>
            <a:stCxn id="30" idx="5"/>
            <a:endCxn id="29" idx="2"/>
          </p:cNvCxnSpPr>
          <p:nvPr/>
        </p:nvCxnSpPr>
        <p:spPr>
          <a:xfrm>
            <a:off x="7978609" y="2640821"/>
            <a:ext cx="144730" cy="355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61D2969-DCB8-48B6-8284-784D9E62CEB4}"/>
              </a:ext>
            </a:extLst>
          </p:cNvPr>
          <p:cNvCxnSpPr>
            <a:stCxn id="29" idx="3"/>
            <a:endCxn id="31" idx="6"/>
          </p:cNvCxnSpPr>
          <p:nvPr/>
        </p:nvCxnSpPr>
        <p:spPr>
          <a:xfrm flipH="1">
            <a:off x="7584820" y="3075236"/>
            <a:ext cx="566776" cy="91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97A3D91-CF3F-44CC-8B67-E8EB3049230A}"/>
              </a:ext>
            </a:extLst>
          </p:cNvPr>
          <p:cNvCxnSpPr>
            <a:stCxn id="31" idx="5"/>
            <a:endCxn id="35" idx="1"/>
          </p:cNvCxnSpPr>
          <p:nvPr/>
        </p:nvCxnSpPr>
        <p:spPr>
          <a:xfrm>
            <a:off x="7556563" y="3246340"/>
            <a:ext cx="454855" cy="306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52A3C65-B598-4E42-9575-ECA08C962F59}"/>
              </a:ext>
            </a:extLst>
          </p:cNvPr>
          <p:cNvCxnSpPr>
            <a:stCxn id="35" idx="3"/>
            <a:endCxn id="34" idx="7"/>
          </p:cNvCxnSpPr>
          <p:nvPr/>
        </p:nvCxnSpPr>
        <p:spPr>
          <a:xfrm flipH="1">
            <a:off x="7690295" y="3702001"/>
            <a:ext cx="321123" cy="115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BD15129-503E-4874-AC71-6EDB69D08B4B}"/>
              </a:ext>
            </a:extLst>
          </p:cNvPr>
          <p:cNvCxnSpPr>
            <a:stCxn id="34" idx="2"/>
            <a:endCxn id="33" idx="4"/>
          </p:cNvCxnSpPr>
          <p:nvPr/>
        </p:nvCxnSpPr>
        <p:spPr>
          <a:xfrm flipH="1">
            <a:off x="7284138" y="3892094"/>
            <a:ext cx="241460" cy="138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D5D8E72-4A0E-44F5-94A7-6CE7D2C40640}"/>
              </a:ext>
            </a:extLst>
          </p:cNvPr>
          <p:cNvCxnSpPr>
            <a:stCxn id="33" idx="0"/>
            <a:endCxn id="32" idx="6"/>
          </p:cNvCxnSpPr>
          <p:nvPr/>
        </p:nvCxnSpPr>
        <p:spPr>
          <a:xfrm flipH="1" flipV="1">
            <a:off x="7159404" y="3790998"/>
            <a:ext cx="124734" cy="75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CC8DBCE-F144-466F-9927-90357305EDFD}"/>
              </a:ext>
            </a:extLst>
          </p:cNvPr>
          <p:cNvCxnSpPr>
            <a:stCxn id="35" idx="7"/>
            <a:endCxn id="27" idx="3"/>
          </p:cNvCxnSpPr>
          <p:nvPr/>
        </p:nvCxnSpPr>
        <p:spPr>
          <a:xfrm flipV="1">
            <a:off x="8147858" y="3528333"/>
            <a:ext cx="510421" cy="24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6DB07FD-07F7-4CF6-98E7-33131597FCEB}"/>
              </a:ext>
            </a:extLst>
          </p:cNvPr>
          <p:cNvCxnSpPr>
            <a:stCxn id="35" idx="5"/>
            <a:endCxn id="26" idx="4"/>
          </p:cNvCxnSpPr>
          <p:nvPr/>
        </p:nvCxnSpPr>
        <p:spPr>
          <a:xfrm>
            <a:off x="8147858" y="3702001"/>
            <a:ext cx="798426" cy="83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0947CE3-B54B-44D7-837E-5047C4B783D0}"/>
              </a:ext>
            </a:extLst>
          </p:cNvPr>
          <p:cNvCxnSpPr>
            <a:stCxn id="32" idx="7"/>
            <a:endCxn id="31" idx="3"/>
          </p:cNvCxnSpPr>
          <p:nvPr/>
        </p:nvCxnSpPr>
        <p:spPr>
          <a:xfrm flipV="1">
            <a:off x="7159404" y="3246340"/>
            <a:ext cx="260719" cy="386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74AAAFA-2F0C-4CA3-90F9-C654ECDCCE92}"/>
              </a:ext>
            </a:extLst>
          </p:cNvPr>
          <p:cNvCxnSpPr>
            <a:stCxn id="31" idx="7"/>
            <a:endCxn id="30" idx="2"/>
          </p:cNvCxnSpPr>
          <p:nvPr/>
        </p:nvCxnSpPr>
        <p:spPr>
          <a:xfrm flipV="1">
            <a:off x="7556563" y="2640821"/>
            <a:ext cx="285606" cy="4471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492C8FE-CDA5-4943-973C-5DE5B13193D6}"/>
              </a:ext>
            </a:extLst>
          </p:cNvPr>
          <p:cNvCxnSpPr>
            <a:stCxn id="32" idx="6"/>
            <a:endCxn id="35" idx="2"/>
          </p:cNvCxnSpPr>
          <p:nvPr/>
        </p:nvCxnSpPr>
        <p:spPr>
          <a:xfrm flipV="1">
            <a:off x="7187661" y="3627333"/>
            <a:ext cx="795500" cy="84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3FC6219-8EDB-4547-B1E7-672E306C64A2}"/>
              </a:ext>
            </a:extLst>
          </p:cNvPr>
          <p:cNvCxnSpPr>
            <a:stCxn id="29" idx="5"/>
            <a:endCxn id="27" idx="5"/>
          </p:cNvCxnSpPr>
          <p:nvPr/>
        </p:nvCxnSpPr>
        <p:spPr>
          <a:xfrm>
            <a:off x="8288036" y="3075236"/>
            <a:ext cx="438463" cy="474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A6A586D-A0FC-4F9A-AEAB-1D05CA80EB88}"/>
              </a:ext>
            </a:extLst>
          </p:cNvPr>
          <p:cNvCxnSpPr>
            <a:stCxn id="29" idx="6"/>
            <a:endCxn id="28" idx="6"/>
          </p:cNvCxnSpPr>
          <p:nvPr/>
        </p:nvCxnSpPr>
        <p:spPr>
          <a:xfrm flipV="1">
            <a:off x="8316293" y="2884073"/>
            <a:ext cx="731473" cy="111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8A4BA0E-D024-440B-9AFE-C5DB078FFA68}"/>
              </a:ext>
            </a:extLst>
          </p:cNvPr>
          <p:cNvCxnSpPr>
            <a:stCxn id="28" idx="0"/>
            <a:endCxn id="37" idx="2"/>
          </p:cNvCxnSpPr>
          <p:nvPr/>
        </p:nvCxnSpPr>
        <p:spPr>
          <a:xfrm flipH="1" flipV="1">
            <a:off x="8782322" y="2162678"/>
            <a:ext cx="168967" cy="609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833C4F1-CD5A-4D6B-A0F1-39E67FB8CB17}"/>
              </a:ext>
            </a:extLst>
          </p:cNvPr>
          <p:cNvCxnSpPr>
            <a:stCxn id="37" idx="2"/>
            <a:endCxn id="36" idx="0"/>
          </p:cNvCxnSpPr>
          <p:nvPr/>
        </p:nvCxnSpPr>
        <p:spPr>
          <a:xfrm flipH="1" flipV="1">
            <a:off x="8330321" y="2158716"/>
            <a:ext cx="423744" cy="78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19EF92-B7EB-4EB5-9BD2-A5316D7BE2DF}"/>
              </a:ext>
            </a:extLst>
          </p:cNvPr>
          <p:cNvCxnSpPr>
            <a:stCxn id="37" idx="2"/>
            <a:endCxn id="29" idx="7"/>
          </p:cNvCxnSpPr>
          <p:nvPr/>
        </p:nvCxnSpPr>
        <p:spPr>
          <a:xfrm flipH="1">
            <a:off x="8288036" y="2237346"/>
            <a:ext cx="466029" cy="67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23114E7-843D-4B16-A500-2A5F5B4B377E}"/>
              </a:ext>
            </a:extLst>
          </p:cNvPr>
          <p:cNvCxnSpPr>
            <a:stCxn id="36" idx="5"/>
            <a:endCxn id="28" idx="1"/>
          </p:cNvCxnSpPr>
          <p:nvPr/>
        </p:nvCxnSpPr>
        <p:spPr>
          <a:xfrm>
            <a:off x="8398541" y="2338980"/>
            <a:ext cx="484528" cy="465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994B575-FCD0-4325-B4B6-6713FFE3CF03}"/>
              </a:ext>
            </a:extLst>
          </p:cNvPr>
          <p:cNvCxnSpPr>
            <a:stCxn id="27" idx="5"/>
            <a:endCxn id="26" idx="0"/>
          </p:cNvCxnSpPr>
          <p:nvPr/>
        </p:nvCxnSpPr>
        <p:spPr>
          <a:xfrm>
            <a:off x="8794719" y="3528333"/>
            <a:ext cx="219785" cy="129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D9E206A-6D27-47FC-8F08-D53CCF576C54}"/>
              </a:ext>
            </a:extLst>
          </p:cNvPr>
          <p:cNvCxnSpPr>
            <a:stCxn id="28" idx="4"/>
            <a:endCxn id="25" idx="4"/>
          </p:cNvCxnSpPr>
          <p:nvPr/>
        </p:nvCxnSpPr>
        <p:spPr>
          <a:xfrm>
            <a:off x="8951289" y="2996054"/>
            <a:ext cx="446843" cy="382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077C0FE-EB3E-40DC-88FE-82A1BCB54F6D}"/>
              </a:ext>
            </a:extLst>
          </p:cNvPr>
          <p:cNvCxnSpPr>
            <a:stCxn id="25" idx="4"/>
            <a:endCxn id="27" idx="0"/>
          </p:cNvCxnSpPr>
          <p:nvPr/>
        </p:nvCxnSpPr>
        <p:spPr>
          <a:xfrm flipH="1">
            <a:off x="8726499" y="3378644"/>
            <a:ext cx="671633" cy="22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784CEE2-7A81-45FB-97CB-3ABF88ED5222}"/>
              </a:ext>
            </a:extLst>
          </p:cNvPr>
          <p:cNvCxnSpPr>
            <a:stCxn id="28" idx="3"/>
            <a:endCxn id="27" idx="4"/>
          </p:cNvCxnSpPr>
          <p:nvPr/>
        </p:nvCxnSpPr>
        <p:spPr>
          <a:xfrm flipH="1">
            <a:off x="8726499" y="2963255"/>
            <a:ext cx="156570" cy="586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C82276B-5B28-42AF-B953-3BF7DE915892}"/>
              </a:ext>
            </a:extLst>
          </p:cNvPr>
          <p:cNvCxnSpPr>
            <a:stCxn id="5" idx="4"/>
            <a:endCxn id="16" idx="0"/>
          </p:cNvCxnSpPr>
          <p:nvPr/>
        </p:nvCxnSpPr>
        <p:spPr>
          <a:xfrm flipH="1">
            <a:off x="9375868" y="2121644"/>
            <a:ext cx="55328" cy="426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451B350-1781-457F-A473-3B28BE9261A8}"/>
              </a:ext>
            </a:extLst>
          </p:cNvPr>
          <p:cNvCxnSpPr>
            <a:stCxn id="5" idx="3"/>
            <a:endCxn id="37" idx="7"/>
          </p:cNvCxnSpPr>
          <p:nvPr/>
        </p:nvCxnSpPr>
        <p:spPr>
          <a:xfrm flipH="1">
            <a:off x="8918762" y="2088845"/>
            <a:ext cx="420835" cy="73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5A7F91F-A951-490E-81B3-83A0EEECED22}"/>
              </a:ext>
            </a:extLst>
          </p:cNvPr>
          <p:cNvCxnSpPr>
            <a:stCxn id="38" idx="3"/>
            <a:endCxn id="5" idx="1"/>
          </p:cNvCxnSpPr>
          <p:nvPr/>
        </p:nvCxnSpPr>
        <p:spPr>
          <a:xfrm>
            <a:off x="9267401" y="1633523"/>
            <a:ext cx="72196" cy="296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4436102-518C-407D-B636-E73179FFB2D9}"/>
              </a:ext>
            </a:extLst>
          </p:cNvPr>
          <p:cNvCxnSpPr>
            <a:stCxn id="38" idx="0"/>
            <a:endCxn id="39" idx="4"/>
          </p:cNvCxnSpPr>
          <p:nvPr/>
        </p:nvCxnSpPr>
        <p:spPr>
          <a:xfrm flipV="1">
            <a:off x="9335621" y="1313897"/>
            <a:ext cx="401895" cy="139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6844434-F74F-4143-BBD4-B34E89BA01FB}"/>
              </a:ext>
            </a:extLst>
          </p:cNvPr>
          <p:cNvCxnSpPr>
            <a:stCxn id="39" idx="6"/>
            <a:endCxn id="40" idx="5"/>
          </p:cNvCxnSpPr>
          <p:nvPr/>
        </p:nvCxnSpPr>
        <p:spPr>
          <a:xfrm>
            <a:off x="9902213" y="1239229"/>
            <a:ext cx="302729" cy="565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288F060-0028-41E4-A159-CD30A27EE3F9}"/>
              </a:ext>
            </a:extLst>
          </p:cNvPr>
          <p:cNvCxnSpPr>
            <a:stCxn id="40" idx="2"/>
            <a:endCxn id="5" idx="7"/>
          </p:cNvCxnSpPr>
          <p:nvPr/>
        </p:nvCxnSpPr>
        <p:spPr>
          <a:xfrm flipH="1">
            <a:off x="9522795" y="1729967"/>
            <a:ext cx="517450" cy="200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C0C0A25-C988-4391-9476-23EB0FBFF89E}"/>
              </a:ext>
            </a:extLst>
          </p:cNvPr>
          <p:cNvCxnSpPr>
            <a:stCxn id="39" idx="4"/>
            <a:endCxn id="14" idx="0"/>
          </p:cNvCxnSpPr>
          <p:nvPr/>
        </p:nvCxnSpPr>
        <p:spPr>
          <a:xfrm>
            <a:off x="9805736" y="1344825"/>
            <a:ext cx="24212" cy="686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D8EFE47-E6ED-4E45-9475-14937B091B75}"/>
              </a:ext>
            </a:extLst>
          </p:cNvPr>
          <p:cNvCxnSpPr>
            <a:stCxn id="14" idx="5"/>
            <a:endCxn id="22" idx="4"/>
          </p:cNvCxnSpPr>
          <p:nvPr/>
        </p:nvCxnSpPr>
        <p:spPr>
          <a:xfrm>
            <a:off x="9906459" y="2197807"/>
            <a:ext cx="138013" cy="750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8B9D50C-337A-4345-9A94-A0DE21D0ED56}"/>
              </a:ext>
            </a:extLst>
          </p:cNvPr>
          <p:cNvCxnSpPr>
            <a:stCxn id="16" idx="7"/>
            <a:endCxn id="20" idx="2"/>
          </p:cNvCxnSpPr>
          <p:nvPr/>
        </p:nvCxnSpPr>
        <p:spPr>
          <a:xfrm>
            <a:off x="9444088" y="2580927"/>
            <a:ext cx="689217" cy="13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3147EB8-468D-4C2D-95FC-0DB4A278B638}"/>
              </a:ext>
            </a:extLst>
          </p:cNvPr>
          <p:cNvCxnSpPr>
            <a:stCxn id="22" idx="3"/>
            <a:endCxn id="24" idx="0"/>
          </p:cNvCxnSpPr>
          <p:nvPr/>
        </p:nvCxnSpPr>
        <p:spPr>
          <a:xfrm flipH="1">
            <a:off x="9829948" y="2919339"/>
            <a:ext cx="138012" cy="157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53D829A-D605-432C-B51A-2D50FEFE7433}"/>
              </a:ext>
            </a:extLst>
          </p:cNvPr>
          <p:cNvCxnSpPr>
            <a:stCxn id="24" idx="3"/>
            <a:endCxn id="25" idx="1"/>
          </p:cNvCxnSpPr>
          <p:nvPr/>
        </p:nvCxnSpPr>
        <p:spPr>
          <a:xfrm flipH="1">
            <a:off x="9329912" y="3243395"/>
            <a:ext cx="423524" cy="7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DEB9679-7322-4A6D-A82F-F47632030730}"/>
              </a:ext>
            </a:extLst>
          </p:cNvPr>
          <p:cNvCxnSpPr>
            <a:stCxn id="25" idx="4"/>
            <a:endCxn id="26" idx="7"/>
          </p:cNvCxnSpPr>
          <p:nvPr/>
        </p:nvCxnSpPr>
        <p:spPr>
          <a:xfrm flipH="1">
            <a:off x="9082724" y="3378644"/>
            <a:ext cx="315408" cy="301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19D2124-299E-4357-B5D4-2B92E63576D4}"/>
              </a:ext>
            </a:extLst>
          </p:cNvPr>
          <p:cNvCxnSpPr>
            <a:stCxn id="25" idx="1"/>
            <a:endCxn id="16" idx="4"/>
          </p:cNvCxnSpPr>
          <p:nvPr/>
        </p:nvCxnSpPr>
        <p:spPr>
          <a:xfrm flipV="1">
            <a:off x="9329912" y="2772091"/>
            <a:ext cx="45956" cy="479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48579933-8F94-4CC8-A92C-C8C784FA4E7C}"/>
              </a:ext>
            </a:extLst>
          </p:cNvPr>
          <p:cNvCxnSpPr>
            <a:stCxn id="37" idx="6"/>
            <a:endCxn id="6" idx="4"/>
          </p:cNvCxnSpPr>
          <p:nvPr/>
        </p:nvCxnSpPr>
        <p:spPr>
          <a:xfrm>
            <a:off x="8947019" y="2237346"/>
            <a:ext cx="211430" cy="310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BCB925D-F6E2-45BF-81FE-AE8618117AA3}"/>
              </a:ext>
            </a:extLst>
          </p:cNvPr>
          <p:cNvCxnSpPr>
            <a:stCxn id="24" idx="3"/>
            <a:endCxn id="26" idx="7"/>
          </p:cNvCxnSpPr>
          <p:nvPr/>
        </p:nvCxnSpPr>
        <p:spPr>
          <a:xfrm flipH="1">
            <a:off x="9082724" y="3243395"/>
            <a:ext cx="670712" cy="436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313C8F0-9351-4B77-BDBB-8BC64F61E294}"/>
              </a:ext>
            </a:extLst>
          </p:cNvPr>
          <p:cNvCxnSpPr>
            <a:stCxn id="40" idx="4"/>
            <a:endCxn id="14" idx="7"/>
          </p:cNvCxnSpPr>
          <p:nvPr/>
        </p:nvCxnSpPr>
        <p:spPr>
          <a:xfrm flipH="1">
            <a:off x="9906459" y="1835563"/>
            <a:ext cx="230263" cy="224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AD1527D-6CF7-450D-9D1F-FE833A05D737}"/>
              </a:ext>
            </a:extLst>
          </p:cNvPr>
          <p:cNvCxnSpPr>
            <a:cxnSpLocks/>
            <a:stCxn id="29" idx="3"/>
            <a:endCxn id="35" idx="0"/>
          </p:cNvCxnSpPr>
          <p:nvPr/>
        </p:nvCxnSpPr>
        <p:spPr>
          <a:xfrm flipH="1">
            <a:off x="8079638" y="3075236"/>
            <a:ext cx="71958" cy="446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Flowchart: Connector 115">
            <a:extLst>
              <a:ext uri="{FF2B5EF4-FFF2-40B4-BE49-F238E27FC236}">
                <a16:creationId xmlns:a16="http://schemas.microsoft.com/office/drawing/2014/main" id="{78336E1A-EED8-4B66-9154-28553319DFA4}"/>
              </a:ext>
            </a:extLst>
          </p:cNvPr>
          <p:cNvSpPr/>
          <p:nvPr/>
        </p:nvSpPr>
        <p:spPr>
          <a:xfrm>
            <a:off x="6860395" y="2767021"/>
            <a:ext cx="192954" cy="2239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39F07C1-5A8B-405A-9510-CD0B5EE12EDD}"/>
              </a:ext>
            </a:extLst>
          </p:cNvPr>
          <p:cNvCxnSpPr>
            <a:stCxn id="31" idx="1"/>
            <a:endCxn id="116" idx="6"/>
          </p:cNvCxnSpPr>
          <p:nvPr/>
        </p:nvCxnSpPr>
        <p:spPr>
          <a:xfrm flipH="1" flipV="1">
            <a:off x="7053349" y="2879003"/>
            <a:ext cx="366774" cy="208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AB317BC-82CC-43CC-A9D5-267D28F3BB51}"/>
              </a:ext>
            </a:extLst>
          </p:cNvPr>
          <p:cNvCxnSpPr>
            <a:stCxn id="116" idx="7"/>
            <a:endCxn id="30" idx="2"/>
          </p:cNvCxnSpPr>
          <p:nvPr/>
        </p:nvCxnSpPr>
        <p:spPr>
          <a:xfrm flipV="1">
            <a:off x="7025092" y="2561639"/>
            <a:ext cx="788820" cy="2381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8D230A3-BFC2-4D3D-A49F-D6843E39D9AD}"/>
              </a:ext>
            </a:extLst>
          </p:cNvPr>
          <p:cNvCxnSpPr>
            <a:stCxn id="37" idx="0"/>
            <a:endCxn id="38" idx="3"/>
          </p:cNvCxnSpPr>
          <p:nvPr/>
        </p:nvCxnSpPr>
        <p:spPr>
          <a:xfrm flipV="1">
            <a:off x="8850542" y="1558855"/>
            <a:ext cx="388602" cy="572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367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91B284-38D3-954E-B41E-B0BA8B2EDB35}"/>
              </a:ext>
            </a:extLst>
          </p:cNvPr>
          <p:cNvSpPr txBox="1"/>
          <p:nvPr/>
        </p:nvSpPr>
        <p:spPr>
          <a:xfrm>
            <a:off x="394761" y="1702677"/>
            <a:ext cx="54279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336600"/>
              </a:solidFill>
            </a:endParaRPr>
          </a:p>
          <a:p>
            <a:endParaRPr lang="en-US" sz="3600" dirty="0">
              <a:solidFill>
                <a:srgbClr val="336600"/>
              </a:solidFill>
            </a:endParaRPr>
          </a:p>
          <a:p>
            <a:r>
              <a:rPr lang="en-US" sz="3600" dirty="0">
                <a:solidFill>
                  <a:srgbClr val="336600"/>
                </a:solidFill>
              </a:rPr>
              <a:t>Website: </a:t>
            </a:r>
          </a:p>
          <a:p>
            <a:r>
              <a:rPr lang="en-US" sz="3600" dirty="0">
                <a:solidFill>
                  <a:srgbClr val="336600"/>
                </a:solidFill>
              </a:rPr>
              <a:t>www.saoso.org</a:t>
            </a:r>
          </a:p>
          <a:p>
            <a:r>
              <a:rPr lang="en-US" sz="3600" dirty="0">
                <a:solidFill>
                  <a:srgbClr val="336600"/>
                </a:solidFill>
              </a:rPr>
              <a:t>www.pgssa.org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32F03-4B2C-4EF5-AA0E-0A61807A1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731" y="174705"/>
            <a:ext cx="5040919" cy="6010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CABB7-6A80-4B46-9148-20A4EA5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151" y="909981"/>
            <a:ext cx="3113386" cy="1115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9FA9A-811C-F378-7DA8-741F3679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81" r="7" b="7"/>
          <a:stretch/>
        </p:blipFill>
        <p:spPr>
          <a:xfrm>
            <a:off x="249811" y="278704"/>
            <a:ext cx="1624291" cy="20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46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D3D7-9DB0-48CE-9A96-F175A1F4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85" y="142945"/>
            <a:ext cx="11012131" cy="1018035"/>
          </a:xfrm>
        </p:spPr>
        <p:txBody>
          <a:bodyPr>
            <a:noAutofit/>
          </a:bodyPr>
          <a:lstStyle/>
          <a:p>
            <a:r>
              <a:rPr lang="en-ZA" sz="4267" dirty="0"/>
              <a:t>Agriculture </a:t>
            </a:r>
            <a:br>
              <a:rPr lang="en-ZA" sz="4267" dirty="0"/>
            </a:br>
            <a:r>
              <a:rPr lang="en-ZA" sz="4267" dirty="0"/>
              <a:t>Sector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BF284-9F44-46A6-AE53-8E8CACCB7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46" y="1956244"/>
            <a:ext cx="11237919" cy="475881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400" dirty="0"/>
              <a:t>Developing a </a:t>
            </a:r>
            <a:r>
              <a:rPr lang="en-ZA" sz="2400" b="1" dirty="0"/>
              <a:t>holistic</a:t>
            </a:r>
            <a:r>
              <a:rPr lang="en-ZA" sz="2400" dirty="0"/>
              <a:t> </a:t>
            </a:r>
            <a:r>
              <a:rPr lang="en-ZA" sz="2400" b="1" dirty="0"/>
              <a:t>approach for </a:t>
            </a:r>
            <a:r>
              <a:rPr lang="en-ZA" sz="2400" dirty="0"/>
              <a:t>the South African agricultural industry.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400" b="1" dirty="0"/>
              <a:t>Silos</a:t>
            </a:r>
            <a:r>
              <a:rPr lang="en-ZA" sz="2400" dirty="0"/>
              <a:t> in the value chains create significant </a:t>
            </a:r>
            <a:r>
              <a:rPr lang="en-ZA" sz="2400" b="1" dirty="0"/>
              <a:t>inefficiencies</a:t>
            </a:r>
            <a:r>
              <a:rPr lang="en-ZA" sz="2400" dirty="0"/>
              <a:t>.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400" b="1" dirty="0"/>
              <a:t>No national framework </a:t>
            </a:r>
            <a:r>
              <a:rPr lang="en-ZA" sz="2400" dirty="0"/>
              <a:t>exists for the </a:t>
            </a:r>
            <a:r>
              <a:rPr lang="en-ZA" sz="2400" b="1" dirty="0"/>
              <a:t>Identification and Traceability</a:t>
            </a:r>
            <a:r>
              <a:rPr lang="en-ZA" sz="2400" dirty="0"/>
              <a:t> of Agricultural product.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400" b="1" dirty="0"/>
              <a:t>Technology platforms</a:t>
            </a:r>
            <a:r>
              <a:rPr lang="en-ZA" sz="2400" dirty="0"/>
              <a:t>, </a:t>
            </a:r>
            <a:r>
              <a:rPr lang="en-ZA" sz="2400" b="1" dirty="0"/>
              <a:t>innovations</a:t>
            </a:r>
            <a:r>
              <a:rPr lang="en-ZA" sz="2400" dirty="0"/>
              <a:t> and </a:t>
            </a:r>
            <a:r>
              <a:rPr lang="en-ZA" sz="2400" b="1" dirty="0"/>
              <a:t>solutions</a:t>
            </a:r>
            <a:r>
              <a:rPr lang="en-ZA" sz="2400" dirty="0"/>
              <a:t> are not integrated to support the </a:t>
            </a:r>
            <a:r>
              <a:rPr lang="en-ZA" sz="2400" b="1" dirty="0"/>
              <a:t>broad industry objectives</a:t>
            </a:r>
            <a:r>
              <a:rPr lang="en-ZA" sz="2400" dirty="0"/>
              <a:t>.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400" dirty="0"/>
              <a:t>Comprehensively managing risks </a:t>
            </a:r>
            <a:r>
              <a:rPr lang="en-ZA" sz="2400" b="1" dirty="0"/>
              <a:t>across the agricultural industry </a:t>
            </a:r>
            <a:r>
              <a:rPr lang="en-ZA" sz="2400" dirty="0"/>
              <a:t>and </a:t>
            </a:r>
            <a:r>
              <a:rPr lang="en-ZA" sz="2400" b="1" dirty="0"/>
              <a:t>across the value chains</a:t>
            </a:r>
            <a:r>
              <a:rPr lang="en-ZA" sz="2400" dirty="0"/>
              <a:t>.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400" b="1" dirty="0"/>
              <a:t>Intelligently directing funding </a:t>
            </a:r>
            <a:r>
              <a:rPr lang="en-ZA" sz="2400" dirty="0"/>
              <a:t>according to a </a:t>
            </a:r>
            <a:r>
              <a:rPr lang="en-ZA" sz="2400" b="1" dirty="0"/>
              <a:t>strategic plan</a:t>
            </a:r>
            <a:r>
              <a:rPr lang="en-ZA" sz="2400" dirty="0"/>
              <a:t>.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400" b="1" dirty="0"/>
              <a:t>Utilising data</a:t>
            </a:r>
            <a:r>
              <a:rPr lang="en-ZA" sz="2400" dirty="0"/>
              <a:t> to </a:t>
            </a:r>
            <a:r>
              <a:rPr lang="en-ZA" sz="2400" b="1" dirty="0"/>
              <a:t>measure</a:t>
            </a:r>
            <a:r>
              <a:rPr lang="en-ZA" sz="2400" dirty="0"/>
              <a:t> and </a:t>
            </a:r>
            <a:r>
              <a:rPr lang="en-ZA" sz="2400" b="1" dirty="0"/>
              <a:t>manage</a:t>
            </a:r>
            <a:r>
              <a:rPr lang="en-ZA" sz="2400" dirty="0"/>
              <a:t> operations, output and impacts.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ZA" sz="2400" dirty="0"/>
          </a:p>
          <a:p>
            <a:pPr marL="0" indent="0">
              <a:spcBef>
                <a:spcPts val="0"/>
              </a:spcBef>
              <a:spcAft>
                <a:spcPts val="4000"/>
              </a:spcAft>
              <a:buNone/>
            </a:pPr>
            <a:endParaRPr lang="en-ZA" sz="2400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SMART| INTELLIGENT | ACCURATE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0CF7-724D-448F-924F-AD250EB8FA7C}" type="datetime3">
              <a:rPr lang="en-US" smtClean="0"/>
              <a:t>2 August 2023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686554" y="4846097"/>
            <a:ext cx="205740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914265" rtl="0" eaLnBrk="1" latinLnBrk="0" hangingPunct="1">
              <a:defRPr sz="1200" kern="1200">
                <a:solidFill>
                  <a:srgbClr val="1F4289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27A0C-FB25-4420-9990-1B7488AF584E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16CD3-4A68-45A9-95C3-2A98CE07A7A7}"/>
              </a:ext>
            </a:extLst>
          </p:cNvPr>
          <p:cNvSpPr txBox="1"/>
          <p:nvPr/>
        </p:nvSpPr>
        <p:spPr>
          <a:xfrm>
            <a:off x="609600" y="1379543"/>
            <a:ext cx="4991101" cy="533534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en-ZA" sz="2667" dirty="0">
                <a:solidFill>
                  <a:schemeClr val="accent1">
                    <a:lumMod val="50000"/>
                  </a:schemeClr>
                </a:solidFill>
              </a:rPr>
              <a:t>Challenges include:</a:t>
            </a:r>
            <a:endParaRPr lang="en-US" sz="2667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8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6F451-77BC-4CCF-BCBA-6C426A41F5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7995" y="1677324"/>
            <a:ext cx="4748788" cy="4293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49FCE5-2A9A-4351-A846-B3E9E59A4F55}"/>
              </a:ext>
            </a:extLst>
          </p:cNvPr>
          <p:cNvSpPr txBox="1"/>
          <p:nvPr/>
        </p:nvSpPr>
        <p:spPr>
          <a:xfrm>
            <a:off x="416800" y="2794418"/>
            <a:ext cx="6431681" cy="2831086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marL="380953" indent="-380953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133" dirty="0"/>
              <a:t>Harnessing sustainable agricultural practices and economic activities.</a:t>
            </a:r>
          </a:p>
          <a:p>
            <a:pPr marL="380953" indent="-380953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133" dirty="0"/>
              <a:t>Implementing a rich, integrated suite of protocols.</a:t>
            </a:r>
          </a:p>
          <a:p>
            <a:pPr marL="380953" indent="-380953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133" dirty="0"/>
              <a:t>Catalysed by development and impact funding.</a:t>
            </a:r>
          </a:p>
          <a:p>
            <a:pPr marL="380953" indent="-380953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133" dirty="0"/>
              <a:t>Operated with insightful 4IR technologies, platforms and practices.</a:t>
            </a:r>
          </a:p>
          <a:p>
            <a:pPr marL="380953" indent="-380953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ZA" sz="2133" dirty="0"/>
              <a:t>Enabling ESD solutions and impact measurement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06170" y="1"/>
            <a:ext cx="7613591" cy="1162051"/>
          </a:xfrm>
        </p:spPr>
        <p:txBody>
          <a:bodyPr>
            <a:noAutofit/>
          </a:bodyPr>
          <a:lstStyle/>
          <a:p>
            <a:pPr algn="r"/>
            <a:r>
              <a:rPr lang="en-US" sz="4267" dirty="0"/>
              <a:t>The Sustainable Agriculture Value Chain (SAVC) </a:t>
            </a:r>
            <a:endParaRPr lang="en-ZA" sz="4267" dirty="0"/>
          </a:p>
        </p:txBody>
      </p:sp>
      <p:sp>
        <p:nvSpPr>
          <p:cNvPr id="2" name="TextBox 1"/>
          <p:cNvSpPr txBox="1"/>
          <p:nvPr/>
        </p:nvSpPr>
        <p:spPr>
          <a:xfrm>
            <a:off x="8093287" y="3172338"/>
            <a:ext cx="1921268" cy="492432"/>
          </a:xfrm>
          <a:prstGeom prst="rect">
            <a:avLst/>
          </a:prstGeom>
          <a:solidFill>
            <a:schemeClr val="bg1"/>
          </a:solidFill>
        </p:spPr>
        <p:txBody>
          <a:bodyPr wrap="square" lIns="121909" tIns="60955" rIns="121909" bIns="60955" rtlCol="0">
            <a:spAutoFit/>
          </a:bodyPr>
          <a:lstStyle/>
          <a:p>
            <a:pPr algn="ctr"/>
            <a:r>
              <a:rPr lang="en-ZA" sz="2400" dirty="0">
                <a:solidFill>
                  <a:schemeClr val="accent1">
                    <a:lumMod val="75000"/>
                  </a:schemeClr>
                </a:solidFill>
              </a:rPr>
              <a:t>Integrated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93287" y="3996902"/>
            <a:ext cx="1921268" cy="492432"/>
          </a:xfrm>
          <a:prstGeom prst="rect">
            <a:avLst/>
          </a:prstGeom>
          <a:solidFill>
            <a:schemeClr val="bg1"/>
          </a:solidFill>
        </p:spPr>
        <p:txBody>
          <a:bodyPr wrap="square" lIns="121909" tIns="60955" rIns="121909" bIns="60955" rtlCol="0">
            <a:spAutoFit/>
          </a:bodyPr>
          <a:lstStyle/>
          <a:p>
            <a:pPr algn="ctr"/>
            <a:r>
              <a:rPr lang="en-ZA" sz="2400" dirty="0">
                <a:solidFill>
                  <a:schemeClr val="accent1">
                    <a:lumMod val="75000"/>
                  </a:schemeClr>
                </a:solidFill>
              </a:rPr>
              <a:t>Management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9447" y="3592334"/>
            <a:ext cx="2275420" cy="492432"/>
          </a:xfrm>
          <a:prstGeom prst="rect">
            <a:avLst/>
          </a:prstGeom>
          <a:solidFill>
            <a:schemeClr val="bg1"/>
          </a:solidFill>
        </p:spPr>
        <p:txBody>
          <a:bodyPr wrap="square" lIns="121909" tIns="60955" rIns="121909" bIns="60955" rtlCol="0">
            <a:spAutoFit/>
          </a:bodyPr>
          <a:lstStyle/>
          <a:p>
            <a:pPr algn="ctr"/>
            <a:r>
              <a:rPr lang="en-ZA" sz="2400" dirty="0">
                <a:solidFill>
                  <a:schemeClr val="accent1">
                    <a:lumMod val="75000"/>
                  </a:schemeClr>
                </a:solidFill>
              </a:rPr>
              <a:t>Agricultural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793" y="1521374"/>
            <a:ext cx="7257635" cy="1231096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en-ZA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The Sustainable Agriculture Value Chain (SAVC) initiative</a:t>
            </a:r>
          </a:p>
          <a:p>
            <a:r>
              <a:rPr lang="en-ZA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- addressing the sector value chain challenges </a:t>
            </a:r>
            <a:r>
              <a:rPr lang="en-Z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holistically</a:t>
            </a:r>
            <a:r>
              <a:rPr lang="en-ZA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en-Z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sustainably. 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SMART| INTELLIGENT | ACCURATE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D0B8-676C-4C46-8693-189003E35E03}" type="datetime3">
              <a:rPr lang="en-US" smtClean="0"/>
              <a:t>2 August 2023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6676044" y="4845305"/>
            <a:ext cx="205740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914265" rtl="0" eaLnBrk="1" latinLnBrk="0" hangingPunct="1">
              <a:defRPr sz="1200" kern="1200">
                <a:solidFill>
                  <a:srgbClr val="1F4289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27A0C-FB25-4420-9990-1B7488AF584E}" type="slidenum">
              <a:rPr lang="en-ZA" smtClean="0"/>
              <a:pPr/>
              <a:t>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42041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DF584C-B4F9-8366-C301-C3F7F9D7F564}"/>
              </a:ext>
            </a:extLst>
          </p:cNvPr>
          <p:cNvSpPr/>
          <p:nvPr/>
        </p:nvSpPr>
        <p:spPr>
          <a:xfrm>
            <a:off x="4811694" y="145933"/>
            <a:ext cx="1899824" cy="9832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NPC – </a:t>
            </a:r>
          </a:p>
          <a:p>
            <a:pPr algn="ctr"/>
            <a:r>
              <a:rPr lang="en-US" dirty="0"/>
              <a:t>SAOSO Foundation</a:t>
            </a:r>
            <a:endParaRPr lang="en-ZA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73B9E4-6517-1CE0-AAD6-3A878D903BCA}"/>
              </a:ext>
            </a:extLst>
          </p:cNvPr>
          <p:cNvSpPr/>
          <p:nvPr/>
        </p:nvSpPr>
        <p:spPr>
          <a:xfrm>
            <a:off x="4364853" y="1290415"/>
            <a:ext cx="2823099" cy="41725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of Directors</a:t>
            </a:r>
            <a:endParaRPr lang="en-ZA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9B0714-D4E9-0588-7D0D-B48EDB7FA6A1}"/>
              </a:ext>
            </a:extLst>
          </p:cNvPr>
          <p:cNvSpPr/>
          <p:nvPr/>
        </p:nvSpPr>
        <p:spPr>
          <a:xfrm>
            <a:off x="608118" y="2723460"/>
            <a:ext cx="1677879" cy="887767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Training, Research &amp; Extension</a:t>
            </a:r>
            <a:endParaRPr lang="en-ZA" sz="1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D7519F-9FA4-4EA2-CC0A-D9B5146E7354}"/>
              </a:ext>
            </a:extLst>
          </p:cNvPr>
          <p:cNvSpPr/>
          <p:nvPr/>
        </p:nvSpPr>
        <p:spPr>
          <a:xfrm>
            <a:off x="2453565" y="2738078"/>
            <a:ext cx="1677879" cy="887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Advocacy &amp; Communication </a:t>
            </a:r>
            <a:endParaRPr lang="en-ZA" sz="16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94D267-D720-E6D0-C60E-2D124650D731}"/>
              </a:ext>
            </a:extLst>
          </p:cNvPr>
          <p:cNvSpPr/>
          <p:nvPr/>
        </p:nvSpPr>
        <p:spPr>
          <a:xfrm>
            <a:off x="4308259" y="2738079"/>
            <a:ext cx="1677879" cy="887767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sz="1600" dirty="0"/>
              <a:t>Value Chain &amp; Market Development</a:t>
            </a:r>
          </a:p>
          <a:p>
            <a:pPr algn="ctr"/>
            <a:endParaRPr lang="en-US" sz="1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3E0ECE-3296-1F6E-4BFE-A5700E3989BB}"/>
              </a:ext>
            </a:extLst>
          </p:cNvPr>
          <p:cNvSpPr/>
          <p:nvPr/>
        </p:nvSpPr>
        <p:spPr>
          <a:xfrm>
            <a:off x="6138538" y="2738080"/>
            <a:ext cx="1677879" cy="887767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Network &amp; Partnerships</a:t>
            </a:r>
            <a:endParaRPr lang="en-ZA" sz="1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D1BFCD-F5EB-D065-47EC-4BBA24EAFC4C}"/>
              </a:ext>
            </a:extLst>
          </p:cNvPr>
          <p:cNvSpPr/>
          <p:nvPr/>
        </p:nvSpPr>
        <p:spPr>
          <a:xfrm>
            <a:off x="8060555" y="2738079"/>
            <a:ext cx="1677879" cy="887768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Program Development &amp; Innovation </a:t>
            </a:r>
            <a:endParaRPr lang="en-ZA" sz="16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B27840-7C4F-4F51-9F2E-00AC9FF8F9E3}"/>
              </a:ext>
            </a:extLst>
          </p:cNvPr>
          <p:cNvSpPr/>
          <p:nvPr/>
        </p:nvSpPr>
        <p:spPr>
          <a:xfrm>
            <a:off x="9847926" y="2738079"/>
            <a:ext cx="1677879" cy="887767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Standards &amp; Certification</a:t>
            </a:r>
            <a:endParaRPr lang="en-ZA" sz="16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B6C67A-9CD2-4E94-8E17-8C7EA33C25ED}"/>
              </a:ext>
            </a:extLst>
          </p:cNvPr>
          <p:cNvSpPr/>
          <p:nvPr/>
        </p:nvSpPr>
        <p:spPr>
          <a:xfrm>
            <a:off x="7831233" y="0"/>
            <a:ext cx="3648911" cy="22783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1E23BFB-4BC8-9DA5-2B09-988F446467A2}"/>
              </a:ext>
            </a:extLst>
          </p:cNvPr>
          <p:cNvSpPr/>
          <p:nvPr/>
        </p:nvSpPr>
        <p:spPr>
          <a:xfrm>
            <a:off x="224715" y="164696"/>
            <a:ext cx="3391270" cy="23838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AA7DA-880E-7C43-43B8-1DB163E134FE}"/>
              </a:ext>
            </a:extLst>
          </p:cNvPr>
          <p:cNvSpPr txBox="1"/>
          <p:nvPr/>
        </p:nvSpPr>
        <p:spPr>
          <a:xfrm>
            <a:off x="315506" y="195791"/>
            <a:ext cx="339127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Strategy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Climate Change Adaption through Land Care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Green Economy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Establishment of Grassroots Movements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Food System Transformation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Circular Economy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Environmental, Social Governance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Sustainable Development Goals</a:t>
            </a:r>
          </a:p>
          <a:p>
            <a:r>
              <a:rPr lang="en-US" sz="1400" dirty="0"/>
              <a:t> </a:t>
            </a:r>
            <a:endParaRPr lang="en-ZA" sz="14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9106CDB-BD9B-EC1B-FD54-7D2D6909A17F}"/>
              </a:ext>
            </a:extLst>
          </p:cNvPr>
          <p:cNvSpPr/>
          <p:nvPr/>
        </p:nvSpPr>
        <p:spPr>
          <a:xfrm>
            <a:off x="4350057" y="1856639"/>
            <a:ext cx="2823099" cy="6918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Operations – Core team (Paid Staff)</a:t>
            </a:r>
            <a:endParaRPr lang="en-ZA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2DF37CB-CEC1-21E2-78B2-45B6BA24B7CD}"/>
              </a:ext>
            </a:extLst>
          </p:cNvPr>
          <p:cNvSpPr/>
          <p:nvPr/>
        </p:nvSpPr>
        <p:spPr>
          <a:xfrm>
            <a:off x="608116" y="3750943"/>
            <a:ext cx="1677879" cy="3107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CF1098-5FD4-184E-9408-345D34CC3198}"/>
              </a:ext>
            </a:extLst>
          </p:cNvPr>
          <p:cNvSpPr/>
          <p:nvPr/>
        </p:nvSpPr>
        <p:spPr>
          <a:xfrm>
            <a:off x="2450601" y="3750942"/>
            <a:ext cx="1677879" cy="3107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303120B-0AAF-3B17-3785-0DF1F1C68F02}"/>
              </a:ext>
            </a:extLst>
          </p:cNvPr>
          <p:cNvSpPr/>
          <p:nvPr/>
        </p:nvSpPr>
        <p:spPr>
          <a:xfrm>
            <a:off x="4280868" y="3707523"/>
            <a:ext cx="1677879" cy="3107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7DD6C46-B33A-5012-9161-534638D4D7C8}"/>
              </a:ext>
            </a:extLst>
          </p:cNvPr>
          <p:cNvSpPr/>
          <p:nvPr/>
        </p:nvSpPr>
        <p:spPr>
          <a:xfrm>
            <a:off x="6149287" y="3708740"/>
            <a:ext cx="1677879" cy="31058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E16850C-2501-1648-EFAB-7DC5F2A73988}"/>
              </a:ext>
            </a:extLst>
          </p:cNvPr>
          <p:cNvSpPr/>
          <p:nvPr/>
        </p:nvSpPr>
        <p:spPr>
          <a:xfrm>
            <a:off x="8057592" y="3750941"/>
            <a:ext cx="1677879" cy="3063639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699631D-1573-2D3C-1150-62470CFAAE09}"/>
              </a:ext>
            </a:extLst>
          </p:cNvPr>
          <p:cNvSpPr/>
          <p:nvPr/>
        </p:nvSpPr>
        <p:spPr>
          <a:xfrm>
            <a:off x="9893771" y="3750941"/>
            <a:ext cx="1677879" cy="3042295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66C1239-8EF8-AE8B-E19A-C1998FB0F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50" y="118648"/>
            <a:ext cx="741068" cy="9832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0AEE05E-B9F7-FC73-7699-2E9AA0B11ECB}"/>
              </a:ext>
            </a:extLst>
          </p:cNvPr>
          <p:cNvSpPr txBox="1"/>
          <p:nvPr/>
        </p:nvSpPr>
        <p:spPr>
          <a:xfrm>
            <a:off x="608116" y="3823192"/>
            <a:ext cx="16768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Preservation of indigenous knowledge systems.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Action drive research for organic agriculture and food system.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Development of training programs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Skills development </a:t>
            </a:r>
            <a:r>
              <a:rPr lang="en-ZA" sz="1100" dirty="0"/>
              <a:t> youth and woman.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sz="1100" dirty="0"/>
              <a:t>Extension service will transfer skills to farmers and communities.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sz="1100" dirty="0"/>
              <a:t>Establish alternative to FISP.</a:t>
            </a:r>
            <a:endParaRPr lang="en-US" sz="11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E7F006-B992-74D3-2598-E36C8D996589}"/>
              </a:ext>
            </a:extLst>
          </p:cNvPr>
          <p:cNvSpPr txBox="1"/>
          <p:nvPr/>
        </p:nvSpPr>
        <p:spPr>
          <a:xfrm>
            <a:off x="2459785" y="3807716"/>
            <a:ext cx="1676806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000" dirty="0"/>
              <a:t>Developing targeted campaigns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Policy reform for Agroecology and Organic Agriculture.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Civil society participation in shaping the future of the food system.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Brand development for organic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National information and communication strategies. 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Consumer awareness loyalty program. 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Revival of Government engagement  (OSSIC)</a:t>
            </a:r>
          </a:p>
          <a:p>
            <a:pPr marL="285750" indent="-285750">
              <a:buFontTx/>
              <a:buChar char="-"/>
            </a:pPr>
            <a:endParaRPr lang="en-ZA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1C4BE9-B88B-8483-2287-F5E286F634CC}"/>
              </a:ext>
            </a:extLst>
          </p:cNvPr>
          <p:cNvSpPr txBox="1"/>
          <p:nvPr/>
        </p:nvSpPr>
        <p:spPr>
          <a:xfrm>
            <a:off x="4262376" y="4440218"/>
            <a:ext cx="1696371" cy="216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9D9F2C-270E-8C18-A2DD-2CCFE1E67F7E}"/>
              </a:ext>
            </a:extLst>
          </p:cNvPr>
          <p:cNvSpPr txBox="1"/>
          <p:nvPr/>
        </p:nvSpPr>
        <p:spPr>
          <a:xfrm>
            <a:off x="4271635" y="3712967"/>
            <a:ext cx="1677879" cy="31700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000" dirty="0"/>
              <a:t>Stimulate the development of sustainable markets in increased trade.</a:t>
            </a:r>
          </a:p>
          <a:p>
            <a:pPr marL="171450" indent="-171450">
              <a:buFontTx/>
              <a:buChar char="-"/>
            </a:pPr>
            <a:r>
              <a:rPr lang="en-US" sz="1000" dirty="0"/>
              <a:t>Development of local food systems for domestic. </a:t>
            </a:r>
          </a:p>
          <a:p>
            <a:pPr marL="171450" indent="-171450">
              <a:buFontTx/>
              <a:buChar char="-"/>
            </a:pPr>
            <a:r>
              <a:rPr lang="en-US" sz="1000" dirty="0"/>
              <a:t>Trade Desk for market access regional and international</a:t>
            </a:r>
          </a:p>
          <a:p>
            <a:pPr marL="171450" indent="-171450">
              <a:buFontTx/>
              <a:buChar char="-"/>
            </a:pPr>
            <a:r>
              <a:rPr lang="en-ZA" sz="1000" dirty="0"/>
              <a:t>Stimulating the manufacturing of organic inputs and seed. </a:t>
            </a:r>
          </a:p>
          <a:p>
            <a:pPr marL="171450" indent="-171450">
              <a:buFontTx/>
              <a:buChar char="-"/>
            </a:pPr>
            <a:r>
              <a:rPr lang="en-ZA" sz="1000" dirty="0"/>
              <a:t>Encouraging value addition through </a:t>
            </a:r>
            <a:r>
              <a:rPr lang="en-ZA" sz="1000" dirty="0" err="1"/>
              <a:t>Agro</a:t>
            </a:r>
            <a:r>
              <a:rPr lang="en-ZA" sz="1000" dirty="0"/>
              <a:t>-processing </a:t>
            </a:r>
          </a:p>
          <a:p>
            <a:pPr marL="171450" indent="-171450">
              <a:buFontTx/>
              <a:buChar char="-"/>
            </a:pPr>
            <a:r>
              <a:rPr lang="en-ZA" sz="1000" dirty="0"/>
              <a:t>Job creation and employment opportunities for woman &amp; youth.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756FFF-3AB5-1D2F-0C97-99144A934DF8}"/>
              </a:ext>
            </a:extLst>
          </p:cNvPr>
          <p:cNvSpPr txBox="1"/>
          <p:nvPr/>
        </p:nvSpPr>
        <p:spPr>
          <a:xfrm>
            <a:off x="6131464" y="3724474"/>
            <a:ext cx="1676806" cy="33393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000" dirty="0"/>
              <a:t>Development of sector partnerships.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Promoting engagement including government, farmers &amp; private sector 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Maximize impact 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Expand geographical reach through out SA and the region. 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Government Engagement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Joint fundraising targeting grassroots activities 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Donor &amp; Partnership Management 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Cooperative Governance and civil society participation</a:t>
            </a:r>
          </a:p>
          <a:p>
            <a:pPr marL="285750" indent="-285750">
              <a:buFontTx/>
              <a:buChar char="-"/>
            </a:pPr>
            <a:endParaRPr lang="en-ZA" sz="11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C2FE25-ADB6-5B81-6121-8C914C15062B}"/>
              </a:ext>
            </a:extLst>
          </p:cNvPr>
          <p:cNvSpPr txBox="1"/>
          <p:nvPr/>
        </p:nvSpPr>
        <p:spPr>
          <a:xfrm>
            <a:off x="8071356" y="3724474"/>
            <a:ext cx="1676806" cy="364715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100" dirty="0"/>
              <a:t>Establishing Centers of Excellence nationally.  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Endorsement of national programs linked to NGO’s.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Prototyping Organic 3.0 at Centers of Excellence.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Technology and Innovation. 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Engagement with national and local Government for alignment to national programs.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Monitoring </a:t>
            </a:r>
            <a:r>
              <a:rPr lang="en-US" sz="1100"/>
              <a:t>&amp; Evaluation </a:t>
            </a:r>
            <a:endParaRPr lang="en-US" sz="1100" dirty="0"/>
          </a:p>
          <a:p>
            <a:pPr marL="285750" indent="-285750">
              <a:buFontTx/>
              <a:buChar char="-"/>
            </a:pPr>
            <a:endParaRPr lang="en-US" sz="1100" dirty="0"/>
          </a:p>
          <a:p>
            <a:pPr marL="285750" indent="-285750">
              <a:buFontTx/>
              <a:buChar char="-"/>
            </a:pPr>
            <a:endParaRPr lang="en-US" sz="1100" dirty="0"/>
          </a:p>
          <a:p>
            <a:pPr marL="285750" indent="-285750">
              <a:buFontTx/>
              <a:buChar char="-"/>
            </a:pPr>
            <a:endParaRPr lang="en-ZA" sz="1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EB8B19-F160-372E-0B93-645F05CD5258}"/>
              </a:ext>
            </a:extLst>
          </p:cNvPr>
          <p:cNvSpPr txBox="1"/>
          <p:nvPr/>
        </p:nvSpPr>
        <p:spPr>
          <a:xfrm>
            <a:off x="9965897" y="3824501"/>
            <a:ext cx="167680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000" dirty="0"/>
              <a:t>Custodian of the SAOSO Standard.</a:t>
            </a:r>
          </a:p>
          <a:p>
            <a:pPr marL="171450" indent="-171450">
              <a:buFontTx/>
              <a:buChar char="-"/>
            </a:pPr>
            <a:r>
              <a:rPr lang="en-US" sz="1000" dirty="0"/>
              <a:t>Maintaining the integrity of the SAOSO standard for processing and production. </a:t>
            </a:r>
          </a:p>
          <a:p>
            <a:pPr marL="171450" indent="-171450">
              <a:buFontTx/>
              <a:buChar char="-"/>
            </a:pPr>
            <a:r>
              <a:rPr lang="en-US" sz="1000" dirty="0"/>
              <a:t>Labeling and traceability. </a:t>
            </a:r>
          </a:p>
          <a:p>
            <a:pPr marL="171450" indent="-171450">
              <a:buFontTx/>
              <a:buChar char="-"/>
            </a:pPr>
            <a:r>
              <a:rPr lang="en-US" sz="1000" dirty="0"/>
              <a:t>Governance of the standards and certification.  Establishment of PGS groups nationally 2</a:t>
            </a:r>
            <a:r>
              <a:rPr lang="en-US" sz="1000" baseline="30000" dirty="0"/>
              <a:t>nd</a:t>
            </a:r>
            <a:r>
              <a:rPr lang="en-US" sz="1000" dirty="0"/>
              <a:t> party certification. </a:t>
            </a:r>
          </a:p>
          <a:p>
            <a:pPr marL="171450" indent="-171450">
              <a:buFontTx/>
              <a:buChar char="-"/>
            </a:pPr>
            <a:r>
              <a:rPr lang="en-US" sz="1000" dirty="0"/>
              <a:t>Working with 3</a:t>
            </a:r>
            <a:r>
              <a:rPr lang="en-US" sz="1000" baseline="30000" dirty="0"/>
              <a:t>rd</a:t>
            </a:r>
            <a:r>
              <a:rPr lang="en-US" sz="1000" dirty="0"/>
              <a:t> party certification for export.</a:t>
            </a:r>
          </a:p>
          <a:p>
            <a:pPr marL="171450" indent="-171450">
              <a:buFontTx/>
              <a:buChar char="-"/>
            </a:pPr>
            <a:r>
              <a:rPr lang="en-US" sz="1000" dirty="0"/>
              <a:t>Working with retailers for the acceptance of organic produce.</a:t>
            </a:r>
          </a:p>
          <a:p>
            <a:pPr marL="171450" indent="-171450">
              <a:buFontTx/>
              <a:buChar char="-"/>
            </a:pPr>
            <a:endParaRPr lang="en-US" sz="1100" dirty="0"/>
          </a:p>
          <a:p>
            <a:pPr marL="285750" indent="-285750">
              <a:buFontTx/>
              <a:buChar char="-"/>
            </a:pPr>
            <a:endParaRPr lang="en-ZA" sz="11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CD9A73-07FD-7C6A-8148-1A667272C33D}"/>
              </a:ext>
            </a:extLst>
          </p:cNvPr>
          <p:cNvSpPr txBox="1"/>
          <p:nvPr/>
        </p:nvSpPr>
        <p:spPr>
          <a:xfrm>
            <a:off x="7915110" y="43420"/>
            <a:ext cx="34811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Core Vision</a:t>
            </a:r>
          </a:p>
          <a:p>
            <a:r>
              <a:rPr lang="en-US" dirty="0"/>
              <a:t>Promoting sustainable development and climate change adaption through a clean and ethical food system that preserves the health of soil for the 7</a:t>
            </a:r>
            <a:r>
              <a:rPr lang="en-US" baseline="30000" dirty="0"/>
              <a:t>th</a:t>
            </a:r>
            <a:r>
              <a:rPr lang="en-US" dirty="0"/>
              <a:t> Generation.</a:t>
            </a:r>
          </a:p>
        </p:txBody>
      </p:sp>
    </p:spTree>
    <p:extLst>
      <p:ext uri="{BB962C8B-B14F-4D97-AF65-F5344CB8AC3E}">
        <p14:creationId xmlns:p14="http://schemas.microsoft.com/office/powerpoint/2010/main" val="269016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14" y="4614722"/>
            <a:ext cx="905650" cy="9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Goedgedacht Trust - Home | Facebook">
            <a:extLst>
              <a:ext uri="{FF2B5EF4-FFF2-40B4-BE49-F238E27FC236}">
                <a16:creationId xmlns:a16="http://schemas.microsoft.com/office/drawing/2014/main" id="{556F6128-7DA8-4D4A-8AAA-89A2682FF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64" y="2625511"/>
            <a:ext cx="1639256" cy="163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882502" y="446567"/>
            <a:ext cx="10749517" cy="5571461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ZA" sz="3200" b="1" dirty="0">
                <a:solidFill>
                  <a:srgbClr val="5A8B25"/>
                </a:solidFill>
              </a:rPr>
              <a:t>SAOSO Foundation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38" y="502368"/>
            <a:ext cx="1044288" cy="104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882503" y="1772816"/>
            <a:ext cx="10749516" cy="4245211"/>
          </a:xfrm>
          <a:prstGeom prst="rect">
            <a:avLst/>
          </a:prstGeom>
          <a:noFill/>
          <a:ln w="19050">
            <a:solidFill>
              <a:srgbClr val="5A8B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ZA" sz="2000" b="1" dirty="0">
                <a:solidFill>
                  <a:srgbClr val="5A8B25"/>
                </a:solidFill>
              </a:rPr>
              <a:t>Centres of Excellence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23" y="1703902"/>
            <a:ext cx="1187544" cy="107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5FCF8C-033B-E52A-0239-129CB5936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444" y="3387899"/>
            <a:ext cx="621190" cy="5362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7382" y="5661636"/>
            <a:ext cx="1614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600" dirty="0" err="1">
                <a:solidFill>
                  <a:schemeClr val="bg2">
                    <a:lumMod val="25000"/>
                  </a:schemeClr>
                </a:solidFill>
              </a:rPr>
              <a:t>Swartland</a:t>
            </a:r>
            <a:r>
              <a:rPr lang="en-ZA" sz="1600" dirty="0">
                <a:solidFill>
                  <a:schemeClr val="bg2">
                    <a:lumMod val="25000"/>
                  </a:schemeClr>
                </a:solidFill>
              </a:rPr>
              <a:t> PGS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2503" y="2769077"/>
            <a:ext cx="10749516" cy="3248951"/>
          </a:xfrm>
          <a:prstGeom prst="rect">
            <a:avLst/>
          </a:prstGeom>
          <a:noFill/>
          <a:ln w="19050">
            <a:solidFill>
              <a:srgbClr val="5A8B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ZA" sz="2000" b="1" dirty="0">
                <a:solidFill>
                  <a:srgbClr val="5A8B25"/>
                </a:solidFill>
              </a:rPr>
              <a:t>AgriHubs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2504" y="4189445"/>
            <a:ext cx="10749516" cy="1828582"/>
          </a:xfrm>
          <a:prstGeom prst="rect">
            <a:avLst/>
          </a:prstGeom>
          <a:noFill/>
          <a:ln w="19050">
            <a:solidFill>
              <a:srgbClr val="5A8B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ZA" sz="2000" b="1" dirty="0">
                <a:solidFill>
                  <a:srgbClr val="5A8B25"/>
                </a:solidFill>
              </a:rPr>
              <a:t>PGS Nodes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187820" y="1785756"/>
            <a:ext cx="0" cy="4245212"/>
          </a:xfrm>
          <a:prstGeom prst="line">
            <a:avLst/>
          </a:prstGeom>
          <a:ln>
            <a:solidFill>
              <a:srgbClr val="5A8B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38" y="2941136"/>
            <a:ext cx="1206100" cy="80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64" y="4438516"/>
            <a:ext cx="1700233" cy="125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131490" y="3739085"/>
            <a:ext cx="1614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600" dirty="0">
                <a:solidFill>
                  <a:schemeClr val="bg2">
                    <a:lumMod val="25000"/>
                  </a:schemeClr>
                </a:solidFill>
              </a:rPr>
              <a:t>AgriHub #2</a:t>
            </a:r>
            <a:r>
              <a:rPr lang="en-ZA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6578082" y="1801587"/>
            <a:ext cx="0" cy="4245212"/>
          </a:xfrm>
          <a:prstGeom prst="line">
            <a:avLst/>
          </a:prstGeom>
          <a:ln>
            <a:solidFill>
              <a:srgbClr val="5A8B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574479" y="3885384"/>
            <a:ext cx="21496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600" dirty="0">
                <a:solidFill>
                  <a:schemeClr val="bg2">
                    <a:lumMod val="25000"/>
                  </a:schemeClr>
                </a:solidFill>
              </a:rPr>
              <a:t>Byrne Valley AgriHub</a:t>
            </a:r>
            <a:endParaRPr lang="en-ZA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31" y="2939859"/>
            <a:ext cx="1433027" cy="98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830" y="1806608"/>
            <a:ext cx="943803" cy="94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328" y="4668186"/>
            <a:ext cx="972386" cy="7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7898716" y="5661636"/>
            <a:ext cx="21223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600" dirty="0">
                <a:solidFill>
                  <a:schemeClr val="bg2">
                    <a:lumMod val="25000"/>
                  </a:schemeClr>
                </a:solidFill>
              </a:rPr>
              <a:t>KZN PGS communities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34" y="1740135"/>
            <a:ext cx="889530" cy="107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82" y="4943570"/>
            <a:ext cx="1456076" cy="48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15" y="4943570"/>
            <a:ext cx="1614203" cy="3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698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ICT Challenges</a:t>
            </a:r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SMART| INTELLIGENT | ACCURATE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24CDD-1DD4-4ADE-9626-6AEDD412C70E}"/>
              </a:ext>
            </a:extLst>
          </p:cNvPr>
          <p:cNvSpPr txBox="1"/>
          <p:nvPr/>
        </p:nvSpPr>
        <p:spPr>
          <a:xfrm>
            <a:off x="400052" y="1938734"/>
            <a:ext cx="6845805" cy="4359333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380953" indent="-380953" defTabSz="457107">
              <a:buFont typeface="Wingdings" panose="05000000000000000000" pitchFamily="2" charset="2"/>
              <a:buChar char="v"/>
            </a:pPr>
            <a:r>
              <a:rPr lang="en-US" sz="2133" dirty="0">
                <a:solidFill>
                  <a:prstClr val="black"/>
                </a:solidFill>
              </a:rPr>
              <a:t>The </a:t>
            </a:r>
            <a:r>
              <a:rPr lang="en-US" sz="2133" dirty="0">
                <a:solidFill>
                  <a:srgbClr val="00217E"/>
                </a:solidFill>
              </a:rPr>
              <a:t>size</a:t>
            </a:r>
            <a:r>
              <a:rPr lang="en-US" sz="2133" dirty="0">
                <a:solidFill>
                  <a:prstClr val="black"/>
                </a:solidFill>
              </a:rPr>
              <a:t> and </a:t>
            </a:r>
            <a:r>
              <a:rPr lang="en-US" sz="2133" dirty="0">
                <a:solidFill>
                  <a:srgbClr val="00217E"/>
                </a:solidFill>
              </a:rPr>
              <a:t>complexity</a:t>
            </a:r>
            <a:r>
              <a:rPr lang="en-US" sz="2133" dirty="0">
                <a:solidFill>
                  <a:prstClr val="black"/>
                </a:solidFill>
              </a:rPr>
              <a:t> of the agriculture value chains.</a:t>
            </a:r>
          </a:p>
          <a:p>
            <a:pPr marL="380953" indent="-380953" defTabSz="457107">
              <a:buFont typeface="Wingdings" panose="05000000000000000000" pitchFamily="2" charset="2"/>
              <a:buChar char="v"/>
            </a:pPr>
            <a:r>
              <a:rPr lang="en-US" sz="2133" dirty="0">
                <a:solidFill>
                  <a:prstClr val="black"/>
                </a:solidFill>
              </a:rPr>
              <a:t>Managing the </a:t>
            </a:r>
            <a:r>
              <a:rPr lang="en-US" sz="2133" dirty="0">
                <a:solidFill>
                  <a:srgbClr val="00217E"/>
                </a:solidFill>
              </a:rPr>
              <a:t>number of role players </a:t>
            </a:r>
            <a:r>
              <a:rPr lang="en-US" sz="2133" dirty="0">
                <a:solidFill>
                  <a:prstClr val="black"/>
                </a:solidFill>
              </a:rPr>
              <a:t>and stakeholders. </a:t>
            </a:r>
          </a:p>
          <a:p>
            <a:pPr marL="380953" indent="-380953" defTabSz="457107">
              <a:buFont typeface="Wingdings" panose="05000000000000000000" pitchFamily="2" charset="2"/>
              <a:buChar char="v"/>
            </a:pPr>
            <a:r>
              <a:rPr lang="en-US" sz="2133" dirty="0">
                <a:solidFill>
                  <a:prstClr val="black"/>
                </a:solidFill>
              </a:rPr>
              <a:t>Tracking, monitoring and managing </a:t>
            </a:r>
            <a:r>
              <a:rPr lang="en-US" sz="2133" dirty="0">
                <a:solidFill>
                  <a:srgbClr val="00217E"/>
                </a:solidFill>
              </a:rPr>
              <a:t>complex ecosystems</a:t>
            </a:r>
            <a:r>
              <a:rPr lang="en-US" sz="2133" dirty="0">
                <a:solidFill>
                  <a:prstClr val="black"/>
                </a:solidFill>
              </a:rPr>
              <a:t>.</a:t>
            </a:r>
          </a:p>
          <a:p>
            <a:pPr marL="380953" indent="-380953" defTabSz="457107">
              <a:buFont typeface="Wingdings" panose="05000000000000000000" pitchFamily="2" charset="2"/>
              <a:buChar char="v"/>
            </a:pPr>
            <a:r>
              <a:rPr lang="en-US" sz="2133" dirty="0">
                <a:solidFill>
                  <a:prstClr val="black"/>
                </a:solidFill>
              </a:rPr>
              <a:t>General </a:t>
            </a:r>
            <a:r>
              <a:rPr lang="en-US" sz="2133" dirty="0">
                <a:solidFill>
                  <a:srgbClr val="00217E"/>
                </a:solidFill>
              </a:rPr>
              <a:t>lack of quality control </a:t>
            </a:r>
            <a:r>
              <a:rPr lang="en-US" sz="2133" dirty="0">
                <a:solidFill>
                  <a:prstClr val="black"/>
                </a:solidFill>
              </a:rPr>
              <a:t>which does not allow for effective interventions where required.</a:t>
            </a:r>
          </a:p>
          <a:p>
            <a:pPr marL="380953" indent="-380953" defTabSz="457107">
              <a:buFont typeface="Wingdings" panose="05000000000000000000" pitchFamily="2" charset="2"/>
              <a:buChar char="v"/>
            </a:pPr>
            <a:r>
              <a:rPr lang="en-US" sz="2133" dirty="0">
                <a:solidFill>
                  <a:prstClr val="black"/>
                </a:solidFill>
              </a:rPr>
              <a:t>Dated, incomplete on </a:t>
            </a:r>
            <a:r>
              <a:rPr lang="en-US" sz="2133" dirty="0">
                <a:solidFill>
                  <a:srgbClr val="00217E"/>
                </a:solidFill>
              </a:rPr>
              <a:t>inaccurate information </a:t>
            </a:r>
            <a:r>
              <a:rPr lang="en-US" sz="2133" dirty="0">
                <a:solidFill>
                  <a:prstClr val="black"/>
                </a:solidFill>
              </a:rPr>
              <a:t>across the entire value chain, </a:t>
            </a:r>
          </a:p>
          <a:p>
            <a:pPr marL="990450" lvl="1" indent="-380953" defTabSz="457107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</a:rPr>
              <a:t>Limiting stakeholders ability to accurately </a:t>
            </a:r>
            <a:r>
              <a:rPr lang="en-US" sz="2133" dirty="0">
                <a:solidFill>
                  <a:srgbClr val="00217E"/>
                </a:solidFill>
              </a:rPr>
              <a:t>predict, plan </a:t>
            </a:r>
            <a:r>
              <a:rPr lang="en-US" sz="2133" dirty="0">
                <a:solidFill>
                  <a:prstClr val="black"/>
                </a:solidFill>
              </a:rPr>
              <a:t>or </a:t>
            </a:r>
            <a:r>
              <a:rPr lang="en-US" sz="2133" dirty="0">
                <a:solidFill>
                  <a:srgbClr val="00217E"/>
                </a:solidFill>
              </a:rPr>
              <a:t>intervene</a:t>
            </a:r>
            <a:r>
              <a:rPr lang="en-US" sz="2133" dirty="0">
                <a:solidFill>
                  <a:prstClr val="black"/>
                </a:solidFill>
              </a:rPr>
              <a:t> when required. </a:t>
            </a:r>
          </a:p>
          <a:p>
            <a:pPr marL="990450" lvl="1" indent="-380953" defTabSz="457107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</a:rPr>
              <a:t>Producers are not able to </a:t>
            </a:r>
            <a:r>
              <a:rPr lang="en-US" sz="2133" dirty="0">
                <a:solidFill>
                  <a:srgbClr val="00217E"/>
                </a:solidFill>
              </a:rPr>
              <a:t>receive</a:t>
            </a:r>
            <a:r>
              <a:rPr lang="en-US" sz="2133" dirty="0">
                <a:solidFill>
                  <a:prstClr val="black"/>
                </a:solidFill>
              </a:rPr>
              <a:t> the </a:t>
            </a:r>
            <a:r>
              <a:rPr lang="en-US" sz="2133" dirty="0">
                <a:solidFill>
                  <a:srgbClr val="00217E"/>
                </a:solidFill>
              </a:rPr>
              <a:t>support</a:t>
            </a:r>
            <a:r>
              <a:rPr lang="en-US" sz="2133" dirty="0">
                <a:solidFill>
                  <a:prstClr val="black"/>
                </a:solidFill>
              </a:rPr>
              <a:t> they need, when and where they need it.</a:t>
            </a:r>
          </a:p>
          <a:p>
            <a:pPr marL="990450" lvl="1" indent="-380953" defTabSz="457107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</a:rPr>
              <a:t>General </a:t>
            </a:r>
            <a:r>
              <a:rPr lang="en-US" sz="2133" dirty="0">
                <a:solidFill>
                  <a:srgbClr val="00217E"/>
                </a:solidFill>
              </a:rPr>
              <a:t>inefficiencie</a:t>
            </a:r>
            <a:r>
              <a:rPr lang="en-US" sz="2133" dirty="0">
                <a:solidFill>
                  <a:prstClr val="black"/>
                </a:solidFill>
              </a:rPr>
              <a:t>s</a:t>
            </a:r>
          </a:p>
          <a:p>
            <a:pPr defTabSz="457107"/>
            <a:endParaRPr lang="en-ZA" sz="2133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721861" y="1900298"/>
            <a:ext cx="2108353" cy="441209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2267" spc="300" dirty="0">
                <a:solidFill>
                  <a:prstClr val="black"/>
                </a:solidFill>
              </a:rPr>
              <a:t>FINANCIERS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7965" y="5162381"/>
            <a:ext cx="2532993" cy="338552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1600" spc="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01471" y="3293013"/>
            <a:ext cx="902807" cy="37965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1867" spc="-15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</a:t>
            </a:r>
          </a:p>
        </p:txBody>
      </p:sp>
      <p:sp>
        <p:nvSpPr>
          <p:cNvPr id="11" name="TextBox 10"/>
          <p:cNvSpPr txBox="1"/>
          <p:nvPr/>
        </p:nvSpPr>
        <p:spPr>
          <a:xfrm rot="5400000">
            <a:off x="8629401" y="3286044"/>
            <a:ext cx="2827283" cy="40010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2000" spc="300" dirty="0">
                <a:solidFill>
                  <a:srgbClr val="1F497D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GOVERNMENT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24111" y="3149959"/>
            <a:ext cx="1767799" cy="52321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2800" dirty="0">
                <a:solidFill>
                  <a:srgbClr val="1F497D"/>
                </a:solidFill>
                <a:cs typeface="Arial" panose="020B0604020202020204" pitchFamily="34" charset="0"/>
              </a:rPr>
              <a:t>MARKETS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00989" y="2149188"/>
            <a:ext cx="2827283" cy="37965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1867" dirty="0">
                <a:solidFill>
                  <a:srgbClr val="4F81BD"/>
                </a:solidFill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45917" y="1346434"/>
            <a:ext cx="2827283" cy="70788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4000" dirty="0">
                <a:solidFill>
                  <a:srgbClr val="A5A5A5">
                    <a:lumMod val="50000"/>
                  </a:srgbClr>
                </a:solidFill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96109" y="4490125"/>
            <a:ext cx="2312275" cy="461663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2400" spc="300" dirty="0">
                <a:solidFill>
                  <a:prstClr val="black"/>
                </a:solidFill>
                <a:cs typeface="Arial" panose="020B0604020202020204" pitchFamily="34" charset="0"/>
              </a:rPr>
              <a:t>TRANSPORT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83525" y="5803959"/>
            <a:ext cx="2827283" cy="52321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2800" dirty="0">
                <a:solidFill>
                  <a:srgbClr val="251BF1"/>
                </a:solidFill>
                <a:cs typeface="Arial" panose="020B0604020202020204" pitchFamily="34" charset="0"/>
              </a:rPr>
              <a:t>CONSUMER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80061" y="3829478"/>
            <a:ext cx="2827283" cy="338552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1600" spc="300" dirty="0">
                <a:solidFill>
                  <a:srgbClr val="4F81BD"/>
                </a:solidFill>
                <a:cs typeface="Arial" panose="020B0604020202020204" pitchFamily="34" charset="0"/>
              </a:rPr>
              <a:t>PROCESSING</a:t>
            </a:r>
          </a:p>
        </p:txBody>
      </p:sp>
      <p:sp>
        <p:nvSpPr>
          <p:cNvPr id="18" name="TextBox 17"/>
          <p:cNvSpPr txBox="1">
            <a:spLocks/>
          </p:cNvSpPr>
          <p:nvPr/>
        </p:nvSpPr>
        <p:spPr>
          <a:xfrm rot="16200000">
            <a:off x="10239753" y="2987107"/>
            <a:ext cx="2435299" cy="338552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1600" spc="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FEEDER FARMS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7027369" y="3897475"/>
            <a:ext cx="2827283" cy="37965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/>
            <a:r>
              <a:rPr lang="en-ZA" sz="1867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SUPPLIERS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9BC8-4BA7-46AE-AEF0-449C02C9C458}" type="datetime3">
              <a:rPr lang="en-US" smtClean="0"/>
              <a:t>2 August 2023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6686554" y="4846097"/>
            <a:ext cx="205740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914265" rtl="0" eaLnBrk="1" latinLnBrk="0" hangingPunct="1">
              <a:defRPr sz="1200" kern="1200">
                <a:solidFill>
                  <a:srgbClr val="1F4289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27A0C-FB25-4420-9990-1B7488AF584E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CA6B3-BB7B-4623-A865-AAC6A23EFB63}"/>
              </a:ext>
            </a:extLst>
          </p:cNvPr>
          <p:cNvSpPr txBox="1"/>
          <p:nvPr/>
        </p:nvSpPr>
        <p:spPr>
          <a:xfrm>
            <a:off x="609606" y="1379546"/>
            <a:ext cx="3218543" cy="492432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en-ZA" sz="2400" dirty="0">
                <a:solidFill>
                  <a:schemeClr val="accent1">
                    <a:lumMod val="50000"/>
                  </a:schemeClr>
                </a:solidFill>
              </a:rPr>
              <a:t>ICT Challenges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76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ICT Solutions</a:t>
            </a:r>
            <a:endParaRPr lang="en-Z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SMART| INTELLIGENT | ACCURATE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24CDD-1DD4-4ADE-9626-6AEDD412C70E}"/>
              </a:ext>
            </a:extLst>
          </p:cNvPr>
          <p:cNvSpPr txBox="1"/>
          <p:nvPr/>
        </p:nvSpPr>
        <p:spPr>
          <a:xfrm>
            <a:off x="473019" y="1871989"/>
            <a:ext cx="7440896" cy="4258343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380953" indent="-380953" defTabSz="457107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867" dirty="0">
                <a:solidFill>
                  <a:srgbClr val="00217E"/>
                </a:solidFill>
              </a:rPr>
              <a:t>Identification and Tracing </a:t>
            </a:r>
            <a:r>
              <a:rPr lang="en-US" sz="1867" dirty="0">
                <a:solidFill>
                  <a:prstClr val="black"/>
                </a:solidFill>
              </a:rPr>
              <a:t>platform and services where a </a:t>
            </a:r>
            <a:r>
              <a:rPr lang="en-US" sz="1867" dirty="0" err="1">
                <a:solidFill>
                  <a:srgbClr val="00217E"/>
                </a:solidFill>
              </a:rPr>
              <a:t>centralised</a:t>
            </a:r>
            <a:r>
              <a:rPr lang="en-US" sz="1867" dirty="0">
                <a:solidFill>
                  <a:srgbClr val="00217E"/>
                </a:solidFill>
              </a:rPr>
              <a:t> database </a:t>
            </a:r>
            <a:r>
              <a:rPr lang="en-US" sz="1867" dirty="0">
                <a:solidFill>
                  <a:prstClr val="black"/>
                </a:solidFill>
              </a:rPr>
              <a:t>facilitates the </a:t>
            </a:r>
            <a:r>
              <a:rPr lang="en-US" sz="1867" i="1" dirty="0">
                <a:solidFill>
                  <a:prstClr val="black"/>
                </a:solidFill>
              </a:rPr>
              <a:t>intelligent </a:t>
            </a:r>
            <a:r>
              <a:rPr lang="en-US" sz="1867" dirty="0">
                <a:solidFill>
                  <a:prstClr val="black"/>
                </a:solidFill>
              </a:rPr>
              <a:t>processing of </a:t>
            </a:r>
            <a:r>
              <a:rPr lang="en-US" sz="1867" dirty="0">
                <a:solidFill>
                  <a:srgbClr val="00217E"/>
                </a:solidFill>
              </a:rPr>
              <a:t>large volumes of data</a:t>
            </a:r>
            <a:r>
              <a:rPr lang="en-US" sz="1867" dirty="0">
                <a:solidFill>
                  <a:prstClr val="black"/>
                </a:solidFill>
              </a:rPr>
              <a:t>. </a:t>
            </a:r>
          </a:p>
          <a:p>
            <a:pPr marL="990450" lvl="1" indent="-380953" defTabSz="457107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black"/>
                </a:solidFill>
              </a:rPr>
              <a:t>In the livestock sector this is referred to as the </a:t>
            </a:r>
            <a:r>
              <a:rPr lang="en-US" sz="1867" dirty="0">
                <a:solidFill>
                  <a:srgbClr val="00217E"/>
                </a:solidFill>
              </a:rPr>
              <a:t>Livestock Identification, Tracking and Tracing </a:t>
            </a:r>
            <a:r>
              <a:rPr lang="en-US" sz="1867" dirty="0">
                <a:solidFill>
                  <a:prstClr val="black"/>
                </a:solidFill>
              </a:rPr>
              <a:t>(LITT) platform.</a:t>
            </a:r>
          </a:p>
          <a:p>
            <a:pPr marL="990450" lvl="1" indent="-380953" defTabSz="457107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black"/>
                </a:solidFill>
              </a:rPr>
              <a:t>LITT </a:t>
            </a:r>
            <a:r>
              <a:rPr lang="en-US" sz="1867" dirty="0">
                <a:solidFill>
                  <a:srgbClr val="00217E"/>
                </a:solidFill>
              </a:rPr>
              <a:t>reduces the complexity </a:t>
            </a:r>
            <a:r>
              <a:rPr lang="en-US" sz="1867" dirty="0">
                <a:solidFill>
                  <a:prstClr val="black"/>
                </a:solidFill>
              </a:rPr>
              <a:t>to offer </a:t>
            </a:r>
            <a:r>
              <a:rPr lang="en-US" sz="1867" dirty="0">
                <a:solidFill>
                  <a:srgbClr val="00217E"/>
                </a:solidFill>
              </a:rPr>
              <a:t>useable data</a:t>
            </a:r>
            <a:r>
              <a:rPr lang="en-US" sz="1867" dirty="0">
                <a:solidFill>
                  <a:srgbClr val="C00000"/>
                </a:solidFill>
              </a:rPr>
              <a:t> </a:t>
            </a:r>
            <a:r>
              <a:rPr lang="en-US" sz="1867" dirty="0">
                <a:solidFill>
                  <a:prstClr val="black"/>
                </a:solidFill>
              </a:rPr>
              <a:t>for industry players and stakeholders to identify, track and trace livestock products throughout the supply chain. </a:t>
            </a:r>
          </a:p>
          <a:p>
            <a:pPr marL="380953" indent="-380953" defTabSz="457107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US" sz="1867" dirty="0">
                <a:solidFill>
                  <a:prstClr val="black"/>
                </a:solidFill>
              </a:rPr>
              <a:t>The Sustainable Agriculture Value Chain (SAVC), facilitates programme planning, contracting, risk mitigation and support.</a:t>
            </a:r>
          </a:p>
          <a:p>
            <a:pPr marL="380953" indent="-380953" defTabSz="457107">
              <a:buFont typeface="Wingdings" panose="05000000000000000000" pitchFamily="2" charset="2"/>
              <a:buChar char="v"/>
            </a:pPr>
            <a:r>
              <a:rPr lang="en-US" sz="1867" dirty="0">
                <a:solidFill>
                  <a:prstClr val="black"/>
                </a:solidFill>
              </a:rPr>
              <a:t>Enabling </a:t>
            </a:r>
            <a:r>
              <a:rPr lang="en-US" sz="1867" dirty="0">
                <a:solidFill>
                  <a:srgbClr val="00217E"/>
                </a:solidFill>
              </a:rPr>
              <a:t>AgTech, i.e. the</a:t>
            </a:r>
            <a:r>
              <a:rPr lang="en-US" sz="1867" dirty="0">
                <a:solidFill>
                  <a:prstClr val="black"/>
                </a:solidFill>
              </a:rPr>
              <a:t> </a:t>
            </a:r>
            <a:r>
              <a:rPr lang="en-US" sz="1867" dirty="0">
                <a:solidFill>
                  <a:srgbClr val="00217E"/>
                </a:solidFill>
              </a:rPr>
              <a:t>digitization of agriculture </a:t>
            </a:r>
            <a:r>
              <a:rPr lang="en-US" sz="1867" dirty="0">
                <a:solidFill>
                  <a:prstClr val="black"/>
                </a:solidFill>
              </a:rPr>
              <a:t>to support the radical shift that is needed to </a:t>
            </a:r>
            <a:r>
              <a:rPr lang="en-US" sz="1867" dirty="0">
                <a:solidFill>
                  <a:srgbClr val="00217E"/>
                </a:solidFill>
              </a:rPr>
              <a:t>retool our food system </a:t>
            </a:r>
            <a:r>
              <a:rPr lang="en-US" sz="1867" dirty="0">
                <a:solidFill>
                  <a:prstClr val="black"/>
                </a:solidFill>
              </a:rPr>
              <a:t>and make the most of what we have for a growing population.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781928" y="2133601"/>
            <a:ext cx="4228637" cy="3498455"/>
            <a:chOff x="7272772" y="1763961"/>
            <a:chExt cx="4632686" cy="36933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E175B3-B906-41B2-A212-ACDCD51BB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272772" y="1763961"/>
              <a:ext cx="4632686" cy="369331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827657" y="4448615"/>
              <a:ext cx="1767798" cy="552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07"/>
              <a:r>
                <a:rPr lang="en-ZA" sz="2800" dirty="0">
                  <a:solidFill>
                    <a:srgbClr val="524AF4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Arial" panose="020B0604020202020204" pitchFamily="34" charset="0"/>
                </a:rPr>
                <a:t>AGTECH</a:t>
              </a: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FA3-ADB1-4888-9CF9-C33FD7EBCDD3}" type="datetime3">
              <a:rPr lang="en-US" smtClean="0"/>
              <a:t>2 August 2023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686554" y="4846097"/>
            <a:ext cx="205740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914265" rtl="0" eaLnBrk="1" latinLnBrk="0" hangingPunct="1">
              <a:defRPr sz="1200" kern="1200">
                <a:solidFill>
                  <a:srgbClr val="1F4289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27A0C-FB25-4420-9990-1B7488AF584E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FA9D9-35A4-41AE-AA5D-03F721E4E231}"/>
              </a:ext>
            </a:extLst>
          </p:cNvPr>
          <p:cNvSpPr txBox="1"/>
          <p:nvPr/>
        </p:nvSpPr>
        <p:spPr>
          <a:xfrm>
            <a:off x="473025" y="1379546"/>
            <a:ext cx="3218543" cy="492432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en-ZA" sz="2400" dirty="0"/>
              <a:t>Solutions include: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028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SAVC ~</a:t>
            </a:r>
            <a:br>
              <a:rPr lang="en-US" dirty="0"/>
            </a:br>
            <a:r>
              <a:rPr lang="en-US" dirty="0"/>
              <a:t>enabling agriculture</a:t>
            </a:r>
            <a:br>
              <a:rPr lang="en-US" dirty="0"/>
            </a:br>
            <a:r>
              <a:rPr lang="en-US" dirty="0"/>
              <a:t>value chain programmes</a:t>
            </a:r>
          </a:p>
        </p:txBody>
      </p:sp>
    </p:spTree>
    <p:extLst>
      <p:ext uri="{BB962C8B-B14F-4D97-AF65-F5344CB8AC3E}">
        <p14:creationId xmlns:p14="http://schemas.microsoft.com/office/powerpoint/2010/main" val="249084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1191</Words>
  <Application>Microsoft Office PowerPoint</Application>
  <PresentationFormat>Widescreen</PresentationFormat>
  <Paragraphs>281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Yu Gothic UI Semibold</vt:lpstr>
      <vt:lpstr>Arial</vt:lpstr>
      <vt:lpstr>Calibri</vt:lpstr>
      <vt:lpstr>Calibri Light</vt:lpstr>
      <vt:lpstr>Wingdings</vt:lpstr>
      <vt:lpstr>Office Theme</vt:lpstr>
      <vt:lpstr>Digitization of Agricultural Value Chains - South Africa. </vt:lpstr>
      <vt:lpstr>Challenges in agriculture  / economic development</vt:lpstr>
      <vt:lpstr>Agriculture  Sector Challenges</vt:lpstr>
      <vt:lpstr>The Sustainable Agriculture Value Chain (SAVC) </vt:lpstr>
      <vt:lpstr>PowerPoint Presentation</vt:lpstr>
      <vt:lpstr>PowerPoint Presentation</vt:lpstr>
      <vt:lpstr>ICT Challenges</vt:lpstr>
      <vt:lpstr>ICT Solutions</vt:lpstr>
      <vt:lpstr>SAVC ~ enabling agriculture value chain programmes</vt:lpstr>
      <vt:lpstr>SAVC ~ multiple value chains</vt:lpstr>
      <vt:lpstr>PowerPoint Presentation</vt:lpstr>
      <vt:lpstr>Stakeholder Information Expectations</vt:lpstr>
      <vt:lpstr>PowerPoint Presentation</vt:lpstr>
      <vt:lpstr>Example of App</vt:lpstr>
      <vt:lpstr>Example of App</vt:lpstr>
      <vt:lpstr>AgTech delivered</vt:lpstr>
      <vt:lpstr>AgTech delivered</vt:lpstr>
      <vt:lpstr>SAVC ~ Collaborating Entities</vt:lpstr>
      <vt:lpstr>PowerPoint Presentation</vt:lpstr>
      <vt:lpstr>PowerPoint Presentation</vt:lpstr>
      <vt:lpstr>Metrics ~  True Cost of Accounting</vt:lpstr>
      <vt:lpstr>Addressing ~  SDG / ESG criteria </vt:lpstr>
      <vt:lpstr>Addressing ~  SDG / ESG criteria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Digitization of Value Chains - South Africa. </dc:title>
  <dc:creator>Matthew Purkis</dc:creator>
  <cp:lastModifiedBy>Matthew Purkis</cp:lastModifiedBy>
  <cp:revision>4</cp:revision>
  <dcterms:created xsi:type="dcterms:W3CDTF">2023-08-02T04:32:01Z</dcterms:created>
  <dcterms:modified xsi:type="dcterms:W3CDTF">2023-08-02T05:06:05Z</dcterms:modified>
</cp:coreProperties>
</file>