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6026" r:id="rId3"/>
    <p:sldId id="6029" r:id="rId4"/>
    <p:sldId id="6028" r:id="rId5"/>
    <p:sldId id="256" r:id="rId6"/>
    <p:sldId id="6027" r:id="rId7"/>
    <p:sldId id="6035" r:id="rId8"/>
    <p:sldId id="6034" r:id="rId9"/>
    <p:sldId id="691" r:id="rId10"/>
    <p:sldId id="398" r:id="rId11"/>
    <p:sldId id="482" r:id="rId12"/>
    <p:sldId id="259" r:id="rId13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3C6"/>
    <a:srgbClr val="81B86E"/>
    <a:srgbClr val="F5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/>
    <p:restoredTop sz="74286"/>
  </p:normalViewPr>
  <p:slideViewPr>
    <p:cSldViewPr snapToGrid="0" snapToObjects="1" showGuides="1">
      <p:cViewPr varScale="1">
        <p:scale>
          <a:sx n="64" d="100"/>
          <a:sy n="64" d="100"/>
        </p:scale>
        <p:origin x="1554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83AEC-8271-2F4E-86FD-35D2275AD79B}" type="datetimeFigureOut">
              <a:rPr lang="en-DE" smtClean="0"/>
              <a:t>07/04/2023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4A3DB-84E4-D049-A0EE-F3D8E2182C6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581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16 Years later?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4A3DB-84E4-D049-A0EE-F3D8E2182C67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8493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9BBB8-E492-42C4-A219-3A80B216F67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05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85579" y="8688345"/>
            <a:ext cx="2972421" cy="45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b"/>
          <a:lstStyle>
            <a:lvl1pPr defTabSz="9366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66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66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66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66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01FD053-C260-C34D-872D-46012A5379F0}" type="slidenum">
              <a:rPr lang="de-DE" sz="1300">
                <a:latin typeface="Times" charset="0"/>
              </a:rPr>
              <a:pPr algn="r"/>
              <a:t>9</a:t>
            </a:fld>
            <a:endParaRPr lang="de-DE" sz="1300">
              <a:latin typeface="Times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75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83BD0-E4F4-4559-BBEF-B9939C6D998C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676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AC7621F7-301B-E634-8FC1-9FDFD9955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63091"/>
            <a:ext cx="4722771" cy="43949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63C69F-4FAE-4940-830C-8DD0FABDA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148" y="740665"/>
            <a:ext cx="10012680" cy="1645919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D9484-64BF-F744-9A73-3A19BCE3E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76816"/>
            <a:ext cx="9144000" cy="8570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DE" dirty="0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725E7F99-C254-A042-955B-7B641D1F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229" y="4347613"/>
            <a:ext cx="4827667" cy="2510387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7C6B4C42-13D5-B741-B44B-736624DB0C31}"/>
              </a:ext>
            </a:extLst>
          </p:cNvPr>
          <p:cNvSpPr txBox="1">
            <a:spLocks/>
          </p:cNvSpPr>
          <p:nvPr userDrawn="1"/>
        </p:nvSpPr>
        <p:spPr>
          <a:xfrm>
            <a:off x="1524000" y="4347613"/>
            <a:ext cx="9144000" cy="4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0" dirty="0">
                <a:latin typeface="St Ryde Regular" panose="02000503020000020003" pitchFamily="2" charset="77"/>
              </a:rPr>
              <a:t>Konrad Hauptfleisch</a:t>
            </a:r>
            <a:endParaRPr lang="en-DE" i="0" dirty="0">
              <a:latin typeface="St Ryde Regular" panose="02000503020000020003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96572-085C-7548-7790-87015A9A2AD6}"/>
              </a:ext>
            </a:extLst>
          </p:cNvPr>
          <p:cNvSpPr txBox="1"/>
          <p:nvPr userDrawn="1"/>
        </p:nvSpPr>
        <p:spPr>
          <a:xfrm>
            <a:off x="4603376" y="6152782"/>
            <a:ext cx="298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2D08B6C-A762-E94E-885F-1BBEE3358DED}" type="datetime4">
              <a:rPr lang="de-DE" smtClean="0">
                <a:latin typeface="St Ryde Regular" panose="02000503020000020003" pitchFamily="2" charset="77"/>
              </a:rPr>
              <a:pPr algn="ctr"/>
              <a:t>4. Juli 2023</a:t>
            </a:fld>
            <a:endParaRPr lang="en-GB" dirty="0">
              <a:latin typeface="St Ryde Regular" panose="0200050302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8326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1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01002-FADC-A742-9DEE-9EB5BCE0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F51CD-7C3A-AF49-BF38-3EBF0AD92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A23576-C60F-F847-8115-5E8C1319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14" y="6280151"/>
            <a:ext cx="16619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70D9A9-C510-424C-A575-8D30F67DF876}" type="slidenum">
              <a:rPr lang="en-DE" smtClean="0"/>
              <a:pPr/>
              <a:t>‹#›</a:t>
            </a:fld>
            <a:endParaRPr lang="en-DE" dirty="0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6AB63A55-7540-AB42-8E29-BC374BA86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66" y="5634496"/>
            <a:ext cx="961899" cy="10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5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44C98-C1C8-B643-A40A-577A607C3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5D098-4FD9-AE4D-8F00-FB7296705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272D68-FAD2-084C-A8BC-AFF84EC0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13" y="6280151"/>
            <a:ext cx="168325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70D9A9-C510-424C-A575-8D30F67DF876}" type="slidenum">
              <a:rPr lang="en-DE" smtClean="0"/>
              <a:pPr/>
              <a:t>‹#›</a:t>
            </a:fld>
            <a:endParaRPr lang="en-DE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663C72E9-B48C-C444-A262-478C2F6DA9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66" y="5634496"/>
            <a:ext cx="961899" cy="10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8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&amp; Text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24106" y="1783075"/>
            <a:ext cx="6870495" cy="4000315"/>
          </a:xfrm>
        </p:spPr>
        <p:txBody>
          <a:bodyPr/>
          <a:lstStyle>
            <a:lvl1pPr>
              <a:defRPr>
                <a:solidFill>
                  <a:srgbClr val="001B71"/>
                </a:solidFill>
              </a:defRPr>
            </a:lvl1pPr>
            <a:lvl2pPr>
              <a:defRPr>
                <a:solidFill>
                  <a:srgbClr val="001B71"/>
                </a:solidFill>
              </a:defRPr>
            </a:lvl2pPr>
            <a:lvl3pPr>
              <a:defRPr>
                <a:solidFill>
                  <a:srgbClr val="001B71"/>
                </a:solidFill>
              </a:defRPr>
            </a:lvl3pPr>
            <a:lvl4pPr>
              <a:defRPr>
                <a:solidFill>
                  <a:srgbClr val="001B71"/>
                </a:solidFill>
              </a:defRPr>
            </a:lvl4pPr>
            <a:lvl5pPr>
              <a:defRPr>
                <a:solidFill>
                  <a:srgbClr val="001B71"/>
                </a:solidFill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2817" y="1782763"/>
            <a:ext cx="3748616" cy="40005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3A79D3EA-39F6-2824-9AC7-01CE1D302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66" y="5634496"/>
            <a:ext cx="961899" cy="1084933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E4A292-0020-2767-BC20-C5B0ACD9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14" y="6280151"/>
            <a:ext cx="16619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70D9A9-C510-424C-A575-8D30F67DF876}" type="slidenum">
              <a:rPr lang="en-DE" smtClean="0"/>
              <a:pPr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58385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final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F2407A-0BEF-D21D-BFC5-994A3C7DC5AD}"/>
              </a:ext>
            </a:extLst>
          </p:cNvPr>
          <p:cNvSpPr txBox="1"/>
          <p:nvPr userDrawn="1"/>
        </p:nvSpPr>
        <p:spPr>
          <a:xfrm>
            <a:off x="3505200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860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443D-DC31-4648-BC69-1D2FFD86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FA47-B4C4-304C-8144-99FEFEC1D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886C0-2CDF-F146-8AE0-37848583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13" y="6280151"/>
            <a:ext cx="1505823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St Ryde Regular" panose="02000503020000020003" pitchFamily="2" charset="77"/>
              </a:defRPr>
            </a:lvl1pPr>
          </a:lstStyle>
          <a:p>
            <a:fld id="{FB70D9A9-C510-424C-A575-8D30F67DF876}" type="slidenum">
              <a:rPr lang="en-DE" smtClean="0"/>
              <a:pPr/>
              <a:t>‹#›</a:t>
            </a:fld>
            <a:endParaRPr lang="en-DE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E91D42-AEF9-B94B-854E-3CA3D45A2620}"/>
              </a:ext>
            </a:extLst>
          </p:cNvPr>
          <p:cNvSpPr txBox="1">
            <a:spLocks/>
          </p:cNvSpPr>
          <p:nvPr userDrawn="1"/>
        </p:nvSpPr>
        <p:spPr>
          <a:xfrm>
            <a:off x="3187700" y="6357712"/>
            <a:ext cx="46707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DE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FFA72AA9-2200-F345-9BBE-E584B232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66" y="5634496"/>
            <a:ext cx="961899" cy="10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22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D8BA-E4F5-4143-9B69-55870492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3395D-1186-BA44-ABE1-7CEA3E46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74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0A26-3210-A14A-9BB5-6BBC9FAE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E7386-8AA1-054D-B4E6-B5061085B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3AE3-6E97-504A-9047-A2606ED80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E9609EE-254C-1B49-9F1B-5C70B57E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5186" y="6280151"/>
            <a:ext cx="2170287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70D9A9-C510-424C-A575-8D30F67DF876}" type="slidenum">
              <a:rPr lang="en-DE" smtClean="0"/>
              <a:pPr/>
              <a:t>‹#›</a:t>
            </a:fld>
            <a:endParaRPr lang="en-DE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36E09092-D69E-834C-8B35-9AE9F3BAB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66" y="5634496"/>
            <a:ext cx="961899" cy="10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3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AB45-9D99-C049-B54F-F664AB74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15B6E-0CAB-AE4D-AF4A-FCD9AC09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4535F-6DEF-9542-8A10-4C8B20891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86F95A-D779-3A44-B8FB-D56BDE8AA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F2C8C-364D-2A4A-BB3F-74170D5B81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8BCBA36-7FB2-8741-9A1F-FA4875C1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14" y="6280151"/>
            <a:ext cx="16619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70D9A9-C510-424C-A575-8D30F67DF876}" type="slidenum">
              <a:rPr lang="en-DE" smtClean="0"/>
              <a:pPr/>
              <a:t>‹#›</a:t>
            </a:fld>
            <a:endParaRPr lang="en-DE" dirty="0"/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4C0341D1-506C-1C4F-814E-6851509B0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66" y="5634496"/>
            <a:ext cx="961899" cy="10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4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BC1C-169B-9A45-BDFE-4B444C48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2EFAC-0ACA-0147-BA1A-5BA5B1A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14" y="6280151"/>
            <a:ext cx="16619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70D9A9-C510-424C-A575-8D30F67DF876}" type="slidenum">
              <a:rPr lang="en-DE" smtClean="0"/>
              <a:pPr/>
              <a:t>‹#›</a:t>
            </a:fld>
            <a:endParaRPr lang="en-DE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5F063677-97F8-B14A-BD74-D8B431CB7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66" y="5634496"/>
            <a:ext cx="961899" cy="10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3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E26664-B7D1-B747-959B-80CA85A9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14" y="6280151"/>
            <a:ext cx="16619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70D9A9-C510-424C-A575-8D30F67DF876}" type="slidenum">
              <a:rPr lang="en-DE" smtClean="0"/>
              <a:pPr/>
              <a:t>‹#›</a:t>
            </a:fld>
            <a:endParaRPr lang="en-DE" dirty="0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D9362041-81F7-DF4B-9C70-429C6FAF5C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66" y="5634496"/>
            <a:ext cx="961899" cy="10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5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F7B0-D820-134F-99BA-CE4724957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762EE-12C4-7B4F-8A48-5E068BDF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A96B8-6C3F-B042-9B2B-26FED5007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F7490A-EC43-5C4A-95FB-1779D958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14" y="6280151"/>
            <a:ext cx="16619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70D9A9-C510-424C-A575-8D30F67DF876}" type="slidenum">
              <a:rPr lang="en-DE" smtClean="0"/>
              <a:pPr/>
              <a:t>‹#›</a:t>
            </a:fld>
            <a:endParaRPr lang="en-DE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AEE1010B-713D-6A43-B1B8-695874FB9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66" y="5634496"/>
            <a:ext cx="961899" cy="10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2944-F84F-C24A-A648-1C02CD1C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C59B3-A5AF-D348-ACCE-E69458A860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AAA60-DCFA-AA49-8B9A-DCC8A09CC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AC8C58-B81C-7345-9736-0D2087C2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14" y="6280151"/>
            <a:ext cx="16619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70D9A9-C510-424C-A575-8D30F67DF876}" type="slidenum">
              <a:rPr lang="en-DE" smtClean="0"/>
              <a:pPr/>
              <a:t>‹#›</a:t>
            </a:fld>
            <a:endParaRPr lang="en-DE" dirty="0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C1682213-5592-A94B-A763-2FAB5D023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766" y="5634496"/>
            <a:ext cx="961899" cy="10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0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749C6-F86A-D54F-8AFE-14CA0C6B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D3DB7-7809-5445-B33B-AE0F87E42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637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Nizzoli Semi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t Ryde Regular" panose="02000503020000020003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t Ryde Regular" panose="02000503020000020003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 Ryde Regular" panose="02000503020000020003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 Ryde Regular" panose="02000503020000020003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 Ryde Regular" panose="02000503020000020003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A98777D3-C50A-3C59-E3C5-0AB06D46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3539"/>
            <a:ext cx="7172960" cy="6054462"/>
          </a:xfrm>
          <a:prstGeom prst="rect">
            <a:avLst/>
          </a:prstGeom>
        </p:spPr>
      </p:pic>
      <p:sp>
        <p:nvSpPr>
          <p:cNvPr id="7" name="Title Placeholder 1"/>
          <p:cNvSpPr txBox="1">
            <a:spLocks/>
          </p:cNvSpPr>
          <p:nvPr/>
        </p:nvSpPr>
        <p:spPr>
          <a:xfrm>
            <a:off x="2033802" y="517031"/>
            <a:ext cx="10972800" cy="197405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6000" b="1" i="0" kern="1200" baseline="0">
                <a:solidFill>
                  <a:srgbClr val="1A2256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z="6000" b="1" i="0" dirty="0">
                <a:solidFill>
                  <a:schemeClr val="tx1"/>
                </a:solidFill>
                <a:latin typeface="Nizzoli SemiBold" pitchFamily="2" charset="77"/>
                <a:cs typeface="Calibri" panose="020F0502020204030204" pitchFamily="34" charset="0"/>
              </a:rPr>
              <a:t>That’s it!</a:t>
            </a:r>
          </a:p>
          <a:p>
            <a:pPr fontAlgn="auto">
              <a:spcAft>
                <a:spcPts val="0"/>
              </a:spcAft>
              <a:defRPr/>
            </a:pPr>
            <a:endParaRPr lang="en-CA" sz="3600" b="0" i="0" dirty="0">
              <a:solidFill>
                <a:schemeClr val="tx1"/>
              </a:solidFill>
              <a:latin typeface="St Ryde Regular" panose="02000503020000020003" pitchFamily="2" charset="77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CA" sz="2400" b="0" i="0" dirty="0">
                <a:solidFill>
                  <a:schemeClr val="tx1"/>
                </a:solidFill>
                <a:latin typeface="St Ryde Regular" panose="02000503020000020003" pitchFamily="2" charset="77"/>
                <a:cs typeface="Calibri" panose="020F0502020204030204" pitchFamily="34" charset="0"/>
              </a:rPr>
              <a:t>Feel free to email me at</a:t>
            </a:r>
            <a:r>
              <a:rPr lang="en-CA" sz="2400" b="0" i="0" dirty="0">
                <a:solidFill>
                  <a:schemeClr val="tx1"/>
                </a:solidFill>
                <a:latin typeface="St Ryde Regular" panose="02000503020000020003" pitchFamily="2" charset="77"/>
                <a:cs typeface="Calibri" panose="020F0502020204030204" pitchFamily="34" charset="0"/>
                <a:sym typeface="Wingdings" pitchFamily="2" charset="2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endParaRPr lang="en-CA" sz="2400" b="0" i="0" dirty="0">
              <a:solidFill>
                <a:schemeClr val="tx1"/>
              </a:solidFill>
              <a:latin typeface="St Ryde Regular" panose="02000503020000020003" pitchFamily="2" charset="77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CA" sz="3200" b="0" i="0" dirty="0" err="1">
                <a:solidFill>
                  <a:schemeClr val="tx1"/>
                </a:solidFill>
                <a:latin typeface="St Ryde Regular" panose="02000503020000020003" pitchFamily="2" charset="77"/>
                <a:cs typeface="Calibri" panose="020F0502020204030204" pitchFamily="34" charset="0"/>
              </a:rPr>
              <a:t>konrad@starfishorganic.com</a:t>
            </a:r>
            <a:endParaRPr lang="en-US" sz="60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44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hf hdr="0" dt="0"/>
  <p:txStyles>
    <p:titleStyle>
      <a:lvl1pPr algn="ctr" defTabSz="457189" rtl="0" fontAlgn="base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defTabSz="457189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-128"/>
        </a:defRPr>
      </a:lvl2pPr>
      <a:lvl3pPr algn="ctr" defTabSz="457189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-128"/>
        </a:defRPr>
      </a:lvl3pPr>
      <a:lvl4pPr algn="ctr" defTabSz="457189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-128"/>
        </a:defRPr>
      </a:lvl4pPr>
      <a:lvl5pPr algn="ctr" defTabSz="457189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5000" b="1">
          <a:solidFill>
            <a:schemeClr val="bg1"/>
          </a:solidFill>
          <a:latin typeface="Century Gothic" charset="0"/>
          <a:ea typeface="ＭＳ Ｐゴシック" charset="-128"/>
        </a:defRPr>
      </a:lvl9pPr>
    </p:titleStyle>
    <p:bodyStyle>
      <a:lvl1pPr marL="342891" indent="-342891" algn="l" defTabSz="45718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32" indent="-285744" algn="l" defTabSz="45718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71" indent="-228594" algn="l" defTabSz="457189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49" indent="-228594" algn="l" defTabSz="45718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adOffice@ifoam.or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ifoam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F820-CF73-0CD0-CFE1-263E0C65C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Participatory Guarantee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4399F-1942-5F06-D014-EE7A636EE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0542" y="2976816"/>
            <a:ext cx="7957457" cy="857073"/>
          </a:xfrm>
        </p:spPr>
        <p:txBody>
          <a:bodyPr>
            <a:noAutofit/>
          </a:bodyPr>
          <a:lstStyle/>
          <a:p>
            <a:r>
              <a:rPr lang="en-GB" sz="2800" dirty="0"/>
              <a:t>How do we ensure existential, economic and functional sustainability?</a:t>
            </a:r>
          </a:p>
        </p:txBody>
      </p:sp>
    </p:spTree>
    <p:extLst>
      <p:ext uri="{BB962C8B-B14F-4D97-AF65-F5344CB8AC3E}">
        <p14:creationId xmlns:p14="http://schemas.microsoft.com/office/powerpoint/2010/main" val="330170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3B13-F496-5945-AFB5-2A45FC105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US" sz="3400" b="1" dirty="0"/>
              <a:t>When should we encourage farmers to go to market?</a:t>
            </a:r>
            <a:br>
              <a:rPr lang="en-US" sz="3400" b="1" dirty="0"/>
            </a:br>
            <a:endParaRPr lang="en-GB" sz="3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624106" y="1783075"/>
            <a:ext cx="7567894" cy="4000315"/>
          </a:xfrm>
        </p:spPr>
        <p:txBody>
          <a:bodyPr>
            <a:normAutofit/>
          </a:bodyPr>
          <a:lstStyle/>
          <a:p>
            <a:pPr marL="0" indent="0" eaLnBrk="1" hangingPunct="1">
              <a:buClrTx/>
              <a:buNone/>
            </a:pPr>
            <a:r>
              <a:rPr lang="en-ZA" sz="2600" dirty="0">
                <a:solidFill>
                  <a:schemeClr val="tx1"/>
                </a:solidFill>
              </a:rPr>
              <a:t>	</a:t>
            </a:r>
            <a:r>
              <a:rPr lang="en-ZA" sz="2600" u="sng" dirty="0">
                <a:solidFill>
                  <a:schemeClr val="tx1"/>
                </a:solidFill>
              </a:rPr>
              <a:t>When they:</a:t>
            </a:r>
          </a:p>
          <a:p>
            <a:pPr marL="0" indent="0" eaLnBrk="1" hangingPunct="1">
              <a:buClrTx/>
              <a:buNone/>
            </a:pPr>
            <a:endParaRPr lang="en-ZA" sz="2600" u="sng" dirty="0">
              <a:solidFill>
                <a:schemeClr val="tx1"/>
              </a:solidFill>
            </a:endParaRPr>
          </a:p>
          <a:p>
            <a:pPr marL="914400" lvl="1" indent="-514350"/>
            <a:r>
              <a:rPr lang="en-ZA" sz="2600" dirty="0">
                <a:solidFill>
                  <a:schemeClr val="tx1"/>
                </a:solidFill>
              </a:rPr>
              <a:t>have </a:t>
            </a:r>
            <a:r>
              <a:rPr lang="en-ZA" sz="2600" i="1" dirty="0">
                <a:solidFill>
                  <a:schemeClr val="tx1"/>
                </a:solidFill>
              </a:rPr>
              <a:t>secure </a:t>
            </a:r>
            <a:r>
              <a:rPr lang="en-ZA" sz="2600" dirty="0">
                <a:solidFill>
                  <a:schemeClr val="tx1"/>
                </a:solidFill>
              </a:rPr>
              <a:t>access to land,</a:t>
            </a:r>
          </a:p>
          <a:p>
            <a:pPr marL="914400" lvl="1" indent="-514350"/>
            <a:r>
              <a:rPr lang="en-ZA" sz="2600" i="1" dirty="0">
                <a:solidFill>
                  <a:schemeClr val="tx1"/>
                </a:solidFill>
              </a:rPr>
              <a:t>want</a:t>
            </a:r>
            <a:r>
              <a:rPr lang="en-ZA" sz="2600" dirty="0">
                <a:solidFill>
                  <a:schemeClr val="tx1"/>
                </a:solidFill>
              </a:rPr>
              <a:t> to farm,</a:t>
            </a:r>
          </a:p>
          <a:p>
            <a:pPr marL="914400" lvl="1" indent="-514350"/>
            <a:r>
              <a:rPr lang="en-ZA" sz="2600" dirty="0">
                <a:solidFill>
                  <a:schemeClr val="tx1"/>
                </a:solidFill>
              </a:rPr>
              <a:t>are </a:t>
            </a:r>
            <a:r>
              <a:rPr lang="en-ZA" sz="2600" i="1" dirty="0">
                <a:solidFill>
                  <a:schemeClr val="tx1"/>
                </a:solidFill>
              </a:rPr>
              <a:t>committed</a:t>
            </a:r>
            <a:r>
              <a:rPr lang="en-ZA" sz="2600" dirty="0">
                <a:solidFill>
                  <a:schemeClr val="tx1"/>
                </a:solidFill>
              </a:rPr>
              <a:t> to organic principles,</a:t>
            </a:r>
          </a:p>
          <a:p>
            <a:pPr marL="914400" lvl="1" indent="-514350"/>
            <a:r>
              <a:rPr lang="en-ZA" sz="2600" dirty="0">
                <a:solidFill>
                  <a:schemeClr val="tx1"/>
                </a:solidFill>
              </a:rPr>
              <a:t>are </a:t>
            </a:r>
            <a:r>
              <a:rPr lang="en-ZA" sz="2600" i="1" dirty="0">
                <a:solidFill>
                  <a:schemeClr val="tx1"/>
                </a:solidFill>
              </a:rPr>
              <a:t>organised</a:t>
            </a:r>
            <a:r>
              <a:rPr lang="en-ZA" sz="2600" dirty="0">
                <a:solidFill>
                  <a:schemeClr val="tx1"/>
                </a:solidFill>
              </a:rPr>
              <a:t>, and…</a:t>
            </a:r>
          </a:p>
          <a:p>
            <a:pPr marL="914400" lvl="1" indent="-514350"/>
            <a:r>
              <a:rPr lang="en-ZA" sz="2600" dirty="0">
                <a:solidFill>
                  <a:schemeClr val="tx1"/>
                </a:solidFill>
              </a:rPr>
              <a:t>are </a:t>
            </a:r>
            <a:r>
              <a:rPr lang="en-ZA" sz="2600" i="1" dirty="0">
                <a:solidFill>
                  <a:schemeClr val="tx1"/>
                </a:solidFill>
              </a:rPr>
              <a:t>capable of producing surplus!</a:t>
            </a:r>
            <a:endParaRPr lang="en-ZA" sz="26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ZA" sz="2600" dirty="0">
              <a:solidFill>
                <a:schemeClr val="tx1"/>
              </a:solidFill>
            </a:endParaRPr>
          </a:p>
          <a:p>
            <a:pPr marL="0" indent="-57150">
              <a:buNone/>
            </a:pPr>
            <a:r>
              <a:rPr lang="en-ZA" sz="2600" b="1" dirty="0">
                <a:solidFill>
                  <a:schemeClr val="tx1"/>
                </a:solidFill>
              </a:rPr>
              <a:t>“Survival &gt; Subsistence &gt; Sufficiency &gt; Surplus” </a:t>
            </a:r>
          </a:p>
        </p:txBody>
      </p:sp>
      <p:pic>
        <p:nvPicPr>
          <p:cNvPr id="4" name="Picture Placeholder 3" descr="A person walking in a vegetable garden&#10;&#10;Description automatically generated with medium confidence">
            <a:extLst>
              <a:ext uri="{FF2B5EF4-FFF2-40B4-BE49-F238E27FC236}">
                <a16:creationId xmlns:a16="http://schemas.microsoft.com/office/drawing/2014/main" id="{7867EC4D-1E27-EBAF-5393-416172E39B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17" y="1782763"/>
            <a:ext cx="3748616" cy="4000500"/>
          </a:xfrm>
          <a:noFill/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80D6363-9285-DC64-E664-E8F3CE7B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514" y="6280151"/>
            <a:ext cx="166196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B70D9A9-C510-424C-A575-8D30F67DF876}" type="slidenum">
              <a:rPr lang="en-DE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D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15348" y="293453"/>
            <a:ext cx="8229600" cy="1362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5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45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4F5A4-35B4-2C4D-91F1-E2542CDA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this sound familiar?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75C3D-AB97-05DA-83A1-5BFE0459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300" dirty="0"/>
              <a:t>It is hard to justify the development of PGS, as it hardly will be cheaper than 3</a:t>
            </a:r>
            <a:r>
              <a:rPr lang="en-GB" sz="2300" baseline="30000" dirty="0"/>
              <a:t>rd</a:t>
            </a:r>
            <a:r>
              <a:rPr lang="en-GB" sz="2300" dirty="0"/>
              <a:t> -party group certification.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Ownership and accountability of the system needs to be clear and consistent with the idea of PGS</a:t>
            </a:r>
            <a:r>
              <a:rPr lang="en-GB" sz="2300" b="1" u="sng" dirty="0"/>
              <a:t> </a:t>
            </a:r>
            <a:r>
              <a:rPr lang="en-GB" sz="2300" b="1" i="1" u="sng" dirty="0"/>
              <a:t>(i.e., local ownership, ownership by the farmers’ group). 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Existing cultural or social features that are valuable in a PGS system should be integrated into the system. 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Costs for operating the system should be made visible, and financing needs to be sustainable </a:t>
            </a:r>
            <a:r>
              <a:rPr lang="en-GB" sz="2300" b="1" i="1" u="sng" dirty="0"/>
              <a:t>(i.e., the costs should be recovered from the business). </a:t>
            </a:r>
          </a:p>
          <a:p>
            <a:pPr>
              <a:lnSpc>
                <a:spcPct val="120000"/>
              </a:lnSpc>
            </a:pPr>
            <a:r>
              <a:rPr lang="en-GB" sz="2300" b="1" u="sng" dirty="0"/>
              <a:t>Transparency should be a cornerstone for the PGS.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EA9A1-94CC-514D-0C1E-9A215382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D9A9-C510-424C-A575-8D30F67DF876}" type="slidenum">
              <a:rPr lang="en-DE" smtClean="0"/>
              <a:pPr/>
              <a:t>2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5268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4F5A4-35B4-2C4D-91F1-E2542CDA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this sound familiar?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75C3D-AB97-05DA-83A1-5BFE04597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300" dirty="0"/>
              <a:t>Lack of supply: major obstacle to local market development. </a:t>
            </a:r>
          </a:p>
          <a:p>
            <a:pPr>
              <a:lnSpc>
                <a:spcPct val="100000"/>
              </a:lnSpc>
            </a:pPr>
            <a:r>
              <a:rPr lang="en-GB" sz="2300" dirty="0"/>
              <a:t>Limited premium prices in local market. 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Need for local organic quality assurance. 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Need for consistent </a:t>
            </a:r>
            <a:r>
              <a:rPr lang="en-GB" sz="2300" dirty="0" err="1"/>
              <a:t>labeling</a:t>
            </a:r>
            <a:r>
              <a:rPr lang="en-GB" sz="2300" dirty="0"/>
              <a:t> and promotion of organic. 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Local certification service is too costly. 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Standards &amp; certification procedures too demanding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Certified farmers can’t use existing certification for local market. </a:t>
            </a:r>
          </a:p>
          <a:p>
            <a:pPr>
              <a:lnSpc>
                <a:spcPct val="120000"/>
              </a:lnSpc>
            </a:pPr>
            <a:r>
              <a:rPr lang="en-GB" sz="2300" dirty="0"/>
              <a:t>Many groups of farmers are too weak to deal with certification.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EA9A1-94CC-514D-0C1E-9A215382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D9A9-C510-424C-A575-8D30F67DF876}" type="slidenum">
              <a:rPr lang="en-DE" smtClean="0"/>
              <a:pPr/>
              <a:t>3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7163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CFF452-77C5-D35B-E94D-EA2F6ED7A11B}"/>
              </a:ext>
            </a:extLst>
          </p:cNvPr>
          <p:cNvSpPr/>
          <p:nvPr/>
        </p:nvSpPr>
        <p:spPr>
          <a:xfrm>
            <a:off x="6123041" y="471488"/>
            <a:ext cx="5685774" cy="60073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17" y="1845796"/>
            <a:ext cx="1364813" cy="1315843"/>
          </a:xfrm>
          <a:prstGeom prst="rect">
            <a:avLst/>
          </a:prstGeom>
          <a:solidFill>
            <a:schemeClr val="bg2"/>
          </a:solidFill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01427"/>
              </p:ext>
            </p:extLst>
          </p:nvPr>
        </p:nvGraphicFramePr>
        <p:xfrm>
          <a:off x="6251633" y="652028"/>
          <a:ext cx="5685774" cy="5553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66">
                <a:tc gridSpan="2">
                  <a:txBody>
                    <a:bodyPr/>
                    <a:lstStyle/>
                    <a:p>
                      <a:pPr marR="6858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ahoma"/>
                          <a:cs typeface="Tahoma"/>
                        </a:rPr>
                        <a:t>PGS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in</a:t>
                      </a:r>
                      <a:r>
                        <a:rPr sz="1800" b="1" spc="-1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East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Africa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49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Commissioned</a:t>
                      </a:r>
                      <a:r>
                        <a:rPr sz="1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by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562" marB="0"/>
                </a:tc>
                <a:tc rowSpan="2"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800" b="0" spc="-10" dirty="0">
                          <a:latin typeface="Arial"/>
                          <a:cs typeface="Arial"/>
                        </a:rPr>
                        <a:t>IFOAM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  <a:p>
                      <a:pPr marL="534035" marR="1187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0" dirty="0">
                          <a:latin typeface="Arial"/>
                          <a:cs typeface="Arial"/>
                        </a:rPr>
                        <a:t>IFOAM</a:t>
                      </a:r>
                      <a:r>
                        <a:rPr sz="1800" b="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dirty="0">
                          <a:latin typeface="Arial"/>
                          <a:cs typeface="Arial"/>
                        </a:rPr>
                        <a:t>Head</a:t>
                      </a:r>
                      <a:r>
                        <a:rPr sz="1800" b="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10" dirty="0">
                          <a:latin typeface="Arial"/>
                          <a:cs typeface="Arial"/>
                        </a:rPr>
                        <a:t>Office</a:t>
                      </a:r>
                      <a:endParaRPr lang="de-DE" sz="1800" b="0" spc="-10" dirty="0">
                        <a:latin typeface="Arial"/>
                        <a:cs typeface="Arial"/>
                      </a:endParaRPr>
                    </a:p>
                    <a:p>
                      <a:pPr marL="534035" marR="11874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0" spc="-10" dirty="0">
                          <a:latin typeface="Arial"/>
                          <a:cs typeface="Arial"/>
                        </a:rPr>
                        <a:t>Charles-de-Gaulle-</a:t>
                      </a:r>
                      <a:r>
                        <a:rPr sz="1800" b="0" dirty="0">
                          <a:latin typeface="Arial"/>
                          <a:cs typeface="Arial"/>
                        </a:rPr>
                        <a:t>Str.</a:t>
                      </a:r>
                      <a:r>
                        <a:rPr sz="1800" b="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50" dirty="0">
                          <a:latin typeface="Arial"/>
                          <a:cs typeface="Arial"/>
                        </a:rPr>
                        <a:t>5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800" b="0" dirty="0">
                          <a:latin typeface="Arial"/>
                          <a:cs typeface="Arial"/>
                        </a:rPr>
                        <a:t>53113</a:t>
                      </a:r>
                      <a:r>
                        <a:rPr sz="1800" b="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dirty="0">
                          <a:latin typeface="Arial"/>
                          <a:cs typeface="Arial"/>
                        </a:rPr>
                        <a:t>Bonn,</a:t>
                      </a:r>
                      <a:r>
                        <a:rPr sz="1800" b="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10" dirty="0">
                          <a:latin typeface="Arial"/>
                          <a:cs typeface="Arial"/>
                        </a:rPr>
                        <a:t>Germany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Arial"/>
                          <a:cs typeface="Arial"/>
                        </a:rPr>
                        <a:t>Phone:</a:t>
                      </a:r>
                      <a:r>
                        <a:rPr sz="1600" b="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+49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228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92650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spc="-25" dirty="0">
                          <a:latin typeface="Arial"/>
                          <a:cs typeface="Arial"/>
                        </a:rPr>
                        <a:t>10</a:t>
                      </a:r>
                      <a:endParaRPr sz="1600" b="0" dirty="0">
                        <a:latin typeface="Arial"/>
                        <a:cs typeface="Arial"/>
                      </a:endParaRPr>
                    </a:p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Arial"/>
                          <a:cs typeface="Arial"/>
                        </a:rPr>
                        <a:t>Fax: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+49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228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92650</a:t>
                      </a:r>
                      <a:r>
                        <a:rPr sz="1600" b="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b="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0" spc="-25" dirty="0">
                          <a:latin typeface="Arial"/>
                          <a:cs typeface="Arial"/>
                        </a:rPr>
                        <a:t>99</a:t>
                      </a:r>
                      <a:endParaRPr sz="1600" b="0" dirty="0">
                        <a:latin typeface="Arial"/>
                        <a:cs typeface="Arial"/>
                      </a:endParaRPr>
                    </a:p>
                    <a:p>
                      <a:pPr marL="534035" marR="8515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0" dirty="0">
                          <a:latin typeface="Arial"/>
                          <a:cs typeface="Arial"/>
                        </a:rPr>
                        <a:t>Email:</a:t>
                      </a:r>
                      <a:r>
                        <a:rPr sz="1600" b="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spc="-10" dirty="0">
                          <a:latin typeface="Arial"/>
                          <a:cs typeface="Arial"/>
                          <a:hlinkClick r:id="rId3"/>
                        </a:rPr>
                        <a:t>HeadOffice</a:t>
                      </a:r>
                      <a:r>
                        <a:rPr sz="1600" b="0" spc="-10" dirty="0">
                          <a:latin typeface="Arial"/>
                          <a:cs typeface="Arial"/>
                          <a:hlinkClick r:id="rId3"/>
                        </a:rPr>
                        <a:t>@ifoam.org</a:t>
                      </a:r>
                      <a:endParaRPr lang="de-DE" sz="1600" b="0" spc="-10" dirty="0">
                        <a:latin typeface="Arial"/>
                        <a:cs typeface="Arial"/>
                      </a:endParaRPr>
                    </a:p>
                    <a:p>
                      <a:pPr marL="534035" marR="8515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b="0" spc="-10" dirty="0">
                          <a:latin typeface="Arial"/>
                          <a:cs typeface="Arial"/>
                          <a:hlinkClick r:id="rId4"/>
                        </a:rPr>
                        <a:t>www.ifoam.org</a:t>
                      </a:r>
                      <a:endParaRPr lang="de-DE" sz="1600" b="0" i="0" spc="-10" dirty="0">
                        <a:latin typeface="Arial"/>
                        <a:cs typeface="Arial"/>
                      </a:endParaRPr>
                    </a:p>
                    <a:p>
                      <a:pPr marL="534035" marR="8515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lang="en-DE" sz="1800" b="0" i="0" spc="-10" dirty="0">
                        <a:latin typeface="Arial"/>
                        <a:cs typeface="Arial"/>
                      </a:endParaRPr>
                    </a:p>
                    <a:p>
                      <a:pPr marL="534035" marR="85153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0" i="1" dirty="0">
                          <a:latin typeface="Arial"/>
                          <a:cs typeface="Arial"/>
                        </a:rPr>
                        <a:t>Gunnar</a:t>
                      </a:r>
                      <a:r>
                        <a:rPr sz="1800" b="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i="1" dirty="0">
                          <a:latin typeface="Arial"/>
                          <a:cs typeface="Arial"/>
                        </a:rPr>
                        <a:t>Rundgren</a:t>
                      </a:r>
                      <a:r>
                        <a:rPr sz="1800" b="0" i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i="1" dirty="0">
                          <a:latin typeface="Arial"/>
                          <a:cs typeface="Arial"/>
                        </a:rPr>
                        <a:t>(Grolink</a:t>
                      </a:r>
                      <a:r>
                        <a:rPr sz="1800" b="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i="1" spc="-25" dirty="0">
                          <a:latin typeface="Arial"/>
                          <a:cs typeface="Arial"/>
                        </a:rPr>
                        <a:t>AB) </a:t>
                      </a:r>
                      <a:r>
                        <a:rPr sz="1800" b="0" i="1" dirty="0">
                          <a:latin typeface="Arial"/>
                          <a:cs typeface="Arial"/>
                        </a:rPr>
                        <a:t>Assisted</a:t>
                      </a:r>
                      <a:r>
                        <a:rPr sz="1800" b="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i="1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800" b="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i="1" dirty="0">
                          <a:latin typeface="Arial"/>
                          <a:cs typeface="Arial"/>
                        </a:rPr>
                        <a:t>NOGAMU,</a:t>
                      </a:r>
                      <a:r>
                        <a:rPr sz="1800" b="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i="1" dirty="0">
                          <a:latin typeface="Arial"/>
                          <a:cs typeface="Arial"/>
                        </a:rPr>
                        <a:t>KOAN</a:t>
                      </a:r>
                      <a:r>
                        <a:rPr sz="1800" b="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0" i="1" spc="-2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800" b="0" i="1" spc="-20" dirty="0">
                          <a:latin typeface="Arial"/>
                          <a:cs typeface="Arial"/>
                        </a:rPr>
                        <a:t>TOAM</a:t>
                      </a:r>
                      <a:endParaRPr sz="1800" b="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 b="0" dirty="0">
                        <a:latin typeface="Times New Roman"/>
                        <a:cs typeface="Times New Roman"/>
                      </a:endParaRPr>
                    </a:p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800" b="1" i="1" dirty="0">
                          <a:latin typeface="Arial"/>
                          <a:cs typeface="Arial"/>
                        </a:rPr>
                        <a:t>June,</a:t>
                      </a:r>
                      <a:r>
                        <a:rPr sz="18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i="1" spc="-20" dirty="0">
                          <a:latin typeface="Arial"/>
                          <a:cs typeface="Arial"/>
                        </a:rPr>
                        <a:t>2007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7859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9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endParaRPr lang="de-DE" sz="1800" spc="-10" dirty="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endParaRPr lang="en-DE" sz="1800" spc="-10" dirty="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endParaRPr lang="en-DE" sz="1800" spc="-10" dirty="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endParaRPr lang="de-DE" sz="1800" spc="-10" dirty="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de-DE" sz="1800" spc="-10" dirty="0">
                          <a:latin typeface="Arial"/>
                          <a:cs typeface="Arial"/>
                        </a:rPr>
                        <a:t>                                     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Consultant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25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17" y="4917751"/>
            <a:ext cx="1784195" cy="7420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6" name="Picture 5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72472D39-B07F-6F91-66EA-E13EA83CA2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534" y="3814763"/>
            <a:ext cx="3552034" cy="2664025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51BD253-DFB7-C985-F83B-6EF0316643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10" y="98659"/>
            <a:ext cx="5076174" cy="3146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1BB738-EDCC-BA48-FCFF-64F0626B1636}"/>
              </a:ext>
            </a:extLst>
          </p:cNvPr>
          <p:cNvSpPr txBox="1"/>
          <p:nvPr/>
        </p:nvSpPr>
        <p:spPr>
          <a:xfrm>
            <a:off x="254593" y="3314611"/>
            <a:ext cx="58414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First OSEA-PGS Workshop in Arusha, 3 April 2007 </a:t>
            </a:r>
          </a:p>
        </p:txBody>
      </p:sp>
    </p:spTree>
    <p:extLst>
      <p:ext uri="{BB962C8B-B14F-4D97-AF65-F5344CB8AC3E}">
        <p14:creationId xmlns:p14="http://schemas.microsoft.com/office/powerpoint/2010/main" val="147961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8137-687D-C693-54D7-B5A57392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 check…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C574B-5DA5-9CF9-42F1-2B1D14683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First functioning PGS in Africa recorded in 2005 in South Africa – considered “not appropriate” for Africa as farmers and consumers were considered “too well-resourced”! </a:t>
            </a:r>
          </a:p>
          <a:p>
            <a:pPr>
              <a:lnSpc>
                <a:spcPct val="110000"/>
              </a:lnSpc>
            </a:pPr>
            <a:r>
              <a:rPr lang="en-GB" dirty="0"/>
              <a:t>PGS introduced to NOAMs in Southern and East Africa 2005 - to West Africa in 2007.</a:t>
            </a:r>
          </a:p>
          <a:p>
            <a:pPr>
              <a:lnSpc>
                <a:spcPct val="110000"/>
              </a:lnSpc>
            </a:pPr>
            <a:r>
              <a:rPr lang="en-GB" dirty="0"/>
              <a:t>Project support for PGS development started in 2005 and continues to grow. </a:t>
            </a:r>
            <a:r>
              <a:rPr lang="en-GB" i="1" dirty="0"/>
              <a:t>(Multimillion Euro investment in direct and indirect funding)</a:t>
            </a:r>
          </a:p>
          <a:p>
            <a:pPr>
              <a:lnSpc>
                <a:spcPct val="110000"/>
              </a:lnSpc>
            </a:pPr>
            <a:r>
              <a:rPr lang="en-GB" dirty="0"/>
              <a:t>Looks very good in project proposals and reports - how good do they look after the project ends?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F2949-9142-2453-5DF5-5543AA7A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0D9A9-C510-424C-A575-8D30F67DF876}" type="slidenum">
              <a:rPr lang="en-DE" smtClean="0"/>
              <a:pPr/>
              <a:t>5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7145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975C55-D4F8-F628-254E-FC864AED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/>
              <a:t>A regulated organic world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9409DD7-BD73-624C-9A9E-D475238F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4F1411D-0280-154F-AEAC-4C20B7AA46B2}" type="slidenum">
              <a:rPr lang="en-DE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DE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AD4049-25DA-BF24-A885-8DA22C13B2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29" y="1555200"/>
            <a:ext cx="9957097" cy="5245200"/>
          </a:xfrm>
          <a:prstGeom prst="rect">
            <a:avLst/>
          </a:prstGeom>
        </p:spPr>
      </p:pic>
      <p:sp>
        <p:nvSpPr>
          <p:cNvPr id="22" name="ZoneTexte 10">
            <a:extLst>
              <a:ext uri="{FF2B5EF4-FFF2-40B4-BE49-F238E27FC236}">
                <a16:creationId xmlns:a16="http://schemas.microsoft.com/office/drawing/2014/main" id="{EE199413-4AEC-6B1F-8698-1F07CABDE4C4}"/>
              </a:ext>
            </a:extLst>
          </p:cNvPr>
          <p:cNvSpPr txBox="1"/>
          <p:nvPr/>
        </p:nvSpPr>
        <p:spPr>
          <a:xfrm>
            <a:off x="4430036" y="6311900"/>
            <a:ext cx="5506388" cy="29278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US" sz="1600" dirty="0">
                <a:latin typeface="St Ryde Regular" panose="02000503020000020003" pitchFamily="2" charset="77"/>
              </a:rPr>
              <a:t>Source:  </a:t>
            </a:r>
            <a:r>
              <a:rPr lang="en-US" sz="1600" dirty="0" err="1">
                <a:latin typeface="St Ryde Regular" panose="02000503020000020003" pitchFamily="2" charset="77"/>
              </a:rPr>
              <a:t>Agence</a:t>
            </a:r>
            <a:r>
              <a:rPr lang="en-US" sz="1600" dirty="0">
                <a:latin typeface="St Ryde Regular" panose="02000503020000020003" pitchFamily="2" charset="77"/>
              </a:rPr>
              <a:t> Bio, FIBL/IFOAM and Australian Organic Ltd</a:t>
            </a:r>
          </a:p>
        </p:txBody>
      </p:sp>
    </p:spTree>
    <p:extLst>
      <p:ext uri="{BB962C8B-B14F-4D97-AF65-F5344CB8AC3E}">
        <p14:creationId xmlns:p14="http://schemas.microsoft.com/office/powerpoint/2010/main" val="3613479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1209B-CD2A-1B1A-7B8F-E642A185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/>
              <a:t>PGS in national legislation/regulation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BE02D-7C06-689C-E615-FF7624ED34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01" y="1569026"/>
            <a:ext cx="9957093" cy="52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E035-3AF2-4A3C-8334-C0B3DFE4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PGS active worldwide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973F37-1209-463A-8C51-821253A81232}"/>
              </a:ext>
            </a:extLst>
          </p:cNvPr>
          <p:cNvSpPr txBox="1"/>
          <p:nvPr/>
        </p:nvSpPr>
        <p:spPr>
          <a:xfrm>
            <a:off x="4897092" y="6308209"/>
            <a:ext cx="2397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https://pgs.ifoam.bio/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2A39D7-14C8-587E-1F7A-65E931818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902" y="1572322"/>
            <a:ext cx="9985931" cy="4705815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E672402B-54B3-D026-148E-FE2C4790F4CB}"/>
              </a:ext>
            </a:extLst>
          </p:cNvPr>
          <p:cNvSpPr/>
          <p:nvPr/>
        </p:nvSpPr>
        <p:spPr>
          <a:xfrm>
            <a:off x="2924175" y="4517135"/>
            <a:ext cx="1042988" cy="5857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D73A6CB3-A9DD-A073-7E75-FE4ED605F3EA}"/>
              </a:ext>
            </a:extLst>
          </p:cNvPr>
          <p:cNvSpPr/>
          <p:nvPr/>
        </p:nvSpPr>
        <p:spPr>
          <a:xfrm>
            <a:off x="4152901" y="2897885"/>
            <a:ext cx="1042988" cy="5857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3BCC32C9-85DE-348D-0EEA-530A9E678D04}"/>
              </a:ext>
            </a:extLst>
          </p:cNvPr>
          <p:cNvSpPr/>
          <p:nvPr/>
        </p:nvSpPr>
        <p:spPr>
          <a:xfrm>
            <a:off x="6603207" y="3500340"/>
            <a:ext cx="1042988" cy="58578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FC6A0-E46F-E423-C0AA-E8E718AA6BD8}"/>
              </a:ext>
            </a:extLst>
          </p:cNvPr>
          <p:cNvSpPr txBox="1"/>
          <p:nvPr/>
        </p:nvSpPr>
        <p:spPr>
          <a:xfrm>
            <a:off x="5588794" y="3701527"/>
            <a:ext cx="6143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54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4"/>
          <p:cNvSpPr txBox="1">
            <a:spLocks noGrp="1"/>
          </p:cNvSpPr>
          <p:nvPr/>
        </p:nvSpPr>
        <p:spPr bwMode="auto">
          <a:xfrm>
            <a:off x="8458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CB71E3A-64B3-4941-822C-B065F5F6E6C2}" type="slidenum">
              <a:rPr lang="en-US" sz="800" b="0"/>
              <a:pPr algn="r"/>
              <a:t>9</a:t>
            </a:fld>
            <a:endParaRPr lang="en-US" sz="1400" b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D108A-59D6-774F-841E-6FB4D0BD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PGS develops well where: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51CC6-72C7-1740-84D2-F7AD7CB1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25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ZA" sz="2400" b="1" i="1" u="sng" dirty="0"/>
              <a:t>Local market demand</a:t>
            </a:r>
            <a:r>
              <a:rPr lang="en-ZA" sz="2400" b="1" dirty="0"/>
              <a:t> </a:t>
            </a:r>
            <a:r>
              <a:rPr lang="en-ZA" sz="2400" dirty="0"/>
              <a:t>exists or has a high potential.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ZA" sz="2400" b="1" i="1" u="sng" dirty="0"/>
              <a:t>Local suppliers </a:t>
            </a:r>
            <a:r>
              <a:rPr lang="en-ZA" sz="2400" dirty="0"/>
              <a:t> are active with the capacity to produce (surplus) organically.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ZA" sz="2400" dirty="0"/>
              <a:t>Consumers </a:t>
            </a:r>
            <a:r>
              <a:rPr lang="en-ZA" sz="2400" b="1" i="1" u="sng" dirty="0"/>
              <a:t>require</a:t>
            </a:r>
            <a:r>
              <a:rPr lang="en-ZA" sz="2400" dirty="0"/>
              <a:t> an organic guarantee.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ZA" sz="2400" dirty="0"/>
              <a:t>Farmers </a:t>
            </a:r>
            <a:r>
              <a:rPr lang="en-ZA" sz="2400" b="1" i="1" u="sng" dirty="0"/>
              <a:t>require</a:t>
            </a:r>
            <a:r>
              <a:rPr lang="en-ZA" sz="2400" i="1" u="sng" dirty="0"/>
              <a:t> </a:t>
            </a:r>
            <a:r>
              <a:rPr lang="en-ZA" sz="2400" i="1" dirty="0"/>
              <a:t> </a:t>
            </a:r>
            <a:r>
              <a:rPr lang="en-ZA" sz="2400" dirty="0"/>
              <a:t>a way to furnish it.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ZA" sz="2400" dirty="0"/>
              <a:t>An  </a:t>
            </a:r>
            <a:r>
              <a:rPr lang="en-ZA" sz="2400" b="1" i="1" u="sng" dirty="0"/>
              <a:t>existing culture of collaboration</a:t>
            </a:r>
            <a:r>
              <a:rPr lang="en-ZA" sz="2400" dirty="0"/>
              <a:t> and trust.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ZA" sz="2400" dirty="0"/>
              <a:t>A local and </a:t>
            </a:r>
            <a:r>
              <a:rPr lang="en-ZA" sz="2400" b="1" i="1" u="sng" dirty="0"/>
              <a:t>short value/supply chain</a:t>
            </a:r>
            <a:r>
              <a:rPr lang="en-ZA" sz="24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Z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BB7DE-A7CC-4BF0-B826-DC9162C82B94}"/>
              </a:ext>
            </a:extLst>
          </p:cNvPr>
          <p:cNvSpPr txBox="1"/>
          <p:nvPr/>
        </p:nvSpPr>
        <p:spPr>
          <a:xfrm>
            <a:off x="950774" y="5263982"/>
            <a:ext cx="10217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>
                <a:solidFill>
                  <a:srgbClr val="006B47"/>
                </a:solidFill>
              </a:rPr>
              <a:t>PGS is a social process and a labour of love.</a:t>
            </a:r>
          </a:p>
          <a:p>
            <a:pPr algn="ctr"/>
            <a:r>
              <a:rPr lang="en-IE" sz="2400" b="1" i="1" dirty="0">
                <a:solidFill>
                  <a:srgbClr val="006B47"/>
                </a:solidFill>
              </a:rPr>
              <a:t>Without a love for the soil and love for your neighbour, it will not flourish.</a:t>
            </a:r>
          </a:p>
        </p:txBody>
      </p:sp>
    </p:spTree>
    <p:extLst>
      <p:ext uri="{BB962C8B-B14F-4D97-AF65-F5344CB8AC3E}">
        <p14:creationId xmlns:p14="http://schemas.microsoft.com/office/powerpoint/2010/main" val="2389638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7.8|7.7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C27CB4"/>
      </a:accent1>
      <a:accent2>
        <a:srgbClr val="81B86E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fish 2023" id="{C0551EBB-9CC0-FE4D-B52B-AA6103A699D0}" vid="{C427EE76-9B48-8B47-81C5-92CE940541BA}"/>
    </a:ext>
  </a:extLst>
</a:theme>
</file>

<file path=ppt/theme/theme2.xml><?xml version="1.0" encoding="utf-8"?>
<a:theme xmlns:a="http://schemas.openxmlformats.org/drawingml/2006/main" name="Thank You (final slide)">
  <a:themeElements>
    <a:clrScheme name="Custom 16">
      <a:dk1>
        <a:srgbClr val="FFFFFF"/>
      </a:dk1>
      <a:lt1>
        <a:srgbClr val="000000"/>
      </a:lt1>
      <a:dk2>
        <a:srgbClr val="002372"/>
      </a:dk2>
      <a:lt2>
        <a:srgbClr val="B4C8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arfish 2023" id="{C0551EBB-9CC0-FE4D-B52B-AA6103A699D0}" vid="{339BFB49-ABDE-E84F-BA4A-EE465B0042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</TotalTime>
  <Words>560</Words>
  <Application>Microsoft Office PowerPoint</Application>
  <PresentationFormat>Widescreen</PresentationFormat>
  <Paragraphs>81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Century Gothic</vt:lpstr>
      <vt:lpstr>Nizzoli SemiBold</vt:lpstr>
      <vt:lpstr>St Ryde Regular</vt:lpstr>
      <vt:lpstr>Tahoma</vt:lpstr>
      <vt:lpstr>Times</vt:lpstr>
      <vt:lpstr>Times New Roman</vt:lpstr>
      <vt:lpstr>Office Theme</vt:lpstr>
      <vt:lpstr>Thank You (final slide)</vt:lpstr>
      <vt:lpstr>Participatory Guarantee Systems</vt:lpstr>
      <vt:lpstr>Does this sound familiar?</vt:lpstr>
      <vt:lpstr>Does this sound familiar?</vt:lpstr>
      <vt:lpstr>PowerPoint Presentation</vt:lpstr>
      <vt:lpstr>Reality check…</vt:lpstr>
      <vt:lpstr>A regulated organic world</vt:lpstr>
      <vt:lpstr>PGS in national legislation/regulation</vt:lpstr>
      <vt:lpstr>PGS active worldwide</vt:lpstr>
      <vt:lpstr>PGS develops well where:</vt:lpstr>
      <vt:lpstr>When should we encourage farmers to go to market?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Konrad Hauptfleisch</dc:creator>
  <cp:lastModifiedBy>Nthatise Maphass </cp:lastModifiedBy>
  <cp:revision>99</cp:revision>
  <dcterms:created xsi:type="dcterms:W3CDTF">2023-04-05T07:13:44Z</dcterms:created>
  <dcterms:modified xsi:type="dcterms:W3CDTF">2023-07-04T13:57:21Z</dcterms:modified>
</cp:coreProperties>
</file>