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6026" r:id="rId3"/>
    <p:sldId id="6035" r:id="rId4"/>
    <p:sldId id="6034" r:id="rId5"/>
    <p:sldId id="6031" r:id="rId6"/>
    <p:sldId id="686" r:id="rId7"/>
    <p:sldId id="6037" r:id="rId8"/>
    <p:sldId id="398" r:id="rId9"/>
    <p:sldId id="482" r:id="rId10"/>
    <p:sldId id="397" r:id="rId11"/>
    <p:sldId id="6036" r:id="rId12"/>
    <p:sldId id="259" r:id="rId13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83C6"/>
    <a:srgbClr val="81B86E"/>
    <a:srgbClr val="F5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/>
    <p:restoredTop sz="74286"/>
  </p:normalViewPr>
  <p:slideViewPr>
    <p:cSldViewPr snapToGrid="0" snapToObjects="1" showGuides="1">
      <p:cViewPr varScale="1">
        <p:scale>
          <a:sx n="64" d="100"/>
          <a:sy n="64" d="100"/>
        </p:scale>
        <p:origin x="1554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83AEC-8271-2F4E-86FD-35D2275AD79B}" type="datetimeFigureOut">
              <a:rPr lang="en-DE" smtClean="0"/>
              <a:t>07/06/2023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4A3DB-84E4-D049-A0EE-F3D8E2182C6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7581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9BBB8-E492-42C4-A219-3A80B216F67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05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A3DB-84E4-D049-A0EE-F3D8E2182C67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6958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3400"/>
            <a:ext cx="5028579" cy="4113256"/>
          </a:xfrm>
          <a:noFill/>
        </p:spPr>
        <p:txBody>
          <a:bodyPr/>
          <a:lstStyle/>
          <a:p>
            <a:r>
              <a:rPr lang="en-US" dirty="0">
                <a:latin typeface="Times" charset="0"/>
              </a:rPr>
              <a:t>Trust-integrity builds on pre-existing social structures and uses social and cultural controls; No one group holding power; decisions are decentralized.</a:t>
            </a:r>
          </a:p>
          <a:p>
            <a:endParaRPr lang="en-US" dirty="0">
              <a:latin typeface="Times" charset="0"/>
            </a:endParaRPr>
          </a:p>
          <a:p>
            <a:r>
              <a:rPr lang="en-GB" b="0" i="0" u="none" strike="noStrike" dirty="0">
                <a:solidFill>
                  <a:srgbClr val="181818"/>
                </a:solidFill>
                <a:effectLst/>
                <a:latin typeface="Merriweather" panose="020F0502020204030204" pitchFamily="34" charset="0"/>
              </a:rPr>
              <a:t>“The best way to find out if you can trust somebody is to trust them.” </a:t>
            </a:r>
            <a:br>
              <a:rPr lang="en-GB" dirty="0"/>
            </a:br>
            <a:r>
              <a:rPr lang="en-GB" b="0" i="0" u="none" strike="noStrike" dirty="0">
                <a:solidFill>
                  <a:srgbClr val="181818"/>
                </a:solidFill>
                <a:effectLst/>
                <a:latin typeface="Merriweather" pitchFamily="2" charset="77"/>
              </a:rPr>
              <a:t>― 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Lato" panose="020F0502020204030204" pitchFamily="34" charset="0"/>
              </a:rPr>
              <a:t>Ernest Hemingway</a:t>
            </a:r>
            <a:endParaRPr lang="en-US" dirty="0">
              <a:latin typeface="Times" charset="0"/>
            </a:endParaRPr>
          </a:p>
          <a:p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80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3400"/>
            <a:ext cx="5028579" cy="4113256"/>
          </a:xfrm>
          <a:noFill/>
        </p:spPr>
        <p:txBody>
          <a:bodyPr/>
          <a:lstStyle/>
          <a:p>
            <a:r>
              <a:rPr lang="en-US" dirty="0">
                <a:latin typeface="Times" charset="0"/>
              </a:rPr>
              <a:t>Trust-integrity builds on pre-existing social structures and uses social and cultural controls; No one group holding power; decisions are decentralized.</a:t>
            </a:r>
          </a:p>
          <a:p>
            <a:endParaRPr lang="en-US" dirty="0">
              <a:latin typeface="Times" charset="0"/>
            </a:endParaRPr>
          </a:p>
          <a:p>
            <a:r>
              <a:rPr lang="en-GB" b="0" i="0" u="none" strike="noStrike" dirty="0">
                <a:solidFill>
                  <a:srgbClr val="181818"/>
                </a:solidFill>
                <a:effectLst/>
                <a:latin typeface="Merriweather" panose="020F0502020204030204" pitchFamily="34" charset="0"/>
              </a:rPr>
              <a:t>“The best way to find out if you can trust somebody is to trust them.” </a:t>
            </a:r>
            <a:br>
              <a:rPr lang="en-GB" dirty="0"/>
            </a:br>
            <a:r>
              <a:rPr lang="en-GB" b="0" i="0" u="none" strike="noStrike" dirty="0">
                <a:solidFill>
                  <a:srgbClr val="181818"/>
                </a:solidFill>
                <a:effectLst/>
                <a:latin typeface="Merriweather" pitchFamily="2" charset="77"/>
              </a:rPr>
              <a:t>― 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Lato" panose="020F0502020204030204" pitchFamily="34" charset="0"/>
              </a:rPr>
              <a:t>Ernest Hemingway</a:t>
            </a:r>
            <a:endParaRPr lang="en-US" dirty="0">
              <a:latin typeface="Times" charset="0"/>
            </a:endParaRPr>
          </a:p>
          <a:p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5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5579" y="8688345"/>
            <a:ext cx="2972421" cy="45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b"/>
          <a:lstStyle>
            <a:lvl1pPr defTabSz="9366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66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66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66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66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01FD053-C260-C34D-872D-46012A5379F0}" type="slidenum">
              <a:rPr lang="de-DE" sz="1300">
                <a:latin typeface="Times" charset="0"/>
              </a:rPr>
              <a:pPr algn="r"/>
              <a:t>7</a:t>
            </a:fld>
            <a:endParaRPr lang="de-DE" sz="1300">
              <a:latin typeface="Times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7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83BD0-E4F4-4559-BBEF-B9939C6D998C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676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OAAS – Accreditation</a:t>
            </a:r>
            <a:r>
              <a:rPr lang="en-PH" baseline="0" dirty="0"/>
              <a:t> Section</a:t>
            </a:r>
          </a:p>
          <a:p>
            <a:r>
              <a:rPr lang="en-PH" baseline="0" dirty="0"/>
              <a:t>OARS – Registration Section</a:t>
            </a:r>
          </a:p>
          <a:p>
            <a:r>
              <a:rPr lang="en-PH" baseline="0" dirty="0"/>
              <a:t>OAVT – Validation Team</a:t>
            </a:r>
          </a:p>
          <a:p>
            <a:r>
              <a:rPr lang="en-PH" baseline="0" dirty="0"/>
              <a:t>OANS – Networking Section</a:t>
            </a:r>
          </a:p>
          <a:p>
            <a:r>
              <a:rPr lang="en-PH" baseline="0" dirty="0"/>
              <a:t>NOAB Secretariat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C0F-7368-BE4E-A47C-50A6756F2C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5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C7621F7-301B-E634-8FC1-9FDFD9955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63091"/>
            <a:ext cx="4722771" cy="4394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3C69F-4FAE-4940-830C-8DD0FABDA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148" y="740665"/>
            <a:ext cx="10012680" cy="164591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D9484-64BF-F744-9A73-3A19BCE3E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6816"/>
            <a:ext cx="9144000" cy="85707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DE" dirty="0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725E7F99-C254-A042-955B-7B641D1F5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9229" y="4347613"/>
            <a:ext cx="4827667" cy="2510387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C6B4C42-13D5-B741-B44B-736624DB0C31}"/>
              </a:ext>
            </a:extLst>
          </p:cNvPr>
          <p:cNvSpPr txBox="1">
            <a:spLocks/>
          </p:cNvSpPr>
          <p:nvPr userDrawn="1"/>
        </p:nvSpPr>
        <p:spPr>
          <a:xfrm>
            <a:off x="1524000" y="4347613"/>
            <a:ext cx="9144000" cy="445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 dirty="0">
                <a:latin typeface="St Ryde Regular" panose="02000503020000020003" pitchFamily="2" charset="77"/>
              </a:rPr>
              <a:t>Konrad Hauptfleisch</a:t>
            </a:r>
            <a:endParaRPr lang="en-DE" i="0" dirty="0">
              <a:latin typeface="St Ryde Regular" panose="02000503020000020003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96572-085C-7548-7790-87015A9A2AD6}"/>
              </a:ext>
            </a:extLst>
          </p:cNvPr>
          <p:cNvSpPr txBox="1"/>
          <p:nvPr userDrawn="1"/>
        </p:nvSpPr>
        <p:spPr>
          <a:xfrm>
            <a:off x="4603376" y="6152782"/>
            <a:ext cx="298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2D08B6C-A762-E94E-885F-1BBEE3358DED}" type="datetime4">
              <a:rPr lang="de-DE" smtClean="0">
                <a:latin typeface="St Ryde Regular" panose="02000503020000020003" pitchFamily="2" charset="77"/>
              </a:rPr>
              <a:pPr algn="ctr"/>
              <a:t>6. Juli 2023</a:t>
            </a:fld>
            <a:endParaRPr lang="en-GB" dirty="0">
              <a:latin typeface="St Ryde Regular" panose="0200050302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326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1002-FADC-A742-9DEE-9EB5BCE0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F51CD-7C3A-AF49-BF38-3EBF0AD92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A23576-C60F-F847-8115-5E8C1319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6AB63A55-7540-AB42-8E29-BC374BA86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44C98-C1C8-B643-A40A-577A607C3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5D098-4FD9-AE4D-8F00-FB7296705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5272D68-FAD2-084C-A8BC-AFF84EC0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3" y="6280151"/>
            <a:ext cx="168325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663C72E9-B48C-C444-A262-478C2F6DA9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8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/>
          </p:nvPr>
        </p:nvSpPr>
        <p:spPr>
          <a:xfrm>
            <a:off x="548867" y="2090615"/>
            <a:ext cx="10971780" cy="367322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Nizzoli SemiBold" pitchFamily="2" charset="77"/>
                <a:cs typeface="Calibri" panose="020F050202020403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2819" y="1436688"/>
            <a:ext cx="7683500" cy="65405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St Ryde Regular" panose="02000503020000020003" pitchFamily="2" charset="77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81B57B70-86AD-AEB1-5178-36B0F4188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F43AD9-B96E-F2DA-7A93-BFEE8B55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97769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24106" y="1783075"/>
            <a:ext cx="6870495" cy="4000315"/>
          </a:xfrm>
        </p:spPr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  <a:lvl2pPr>
              <a:defRPr>
                <a:solidFill>
                  <a:srgbClr val="001B71"/>
                </a:solidFill>
              </a:defRPr>
            </a:lvl2pPr>
            <a:lvl3pPr>
              <a:defRPr>
                <a:solidFill>
                  <a:srgbClr val="001B71"/>
                </a:solidFill>
              </a:defRPr>
            </a:lvl3pPr>
            <a:lvl4pPr>
              <a:defRPr>
                <a:solidFill>
                  <a:srgbClr val="001B71"/>
                </a:solidFill>
              </a:defRPr>
            </a:lvl4pPr>
            <a:lvl5pPr>
              <a:defRPr>
                <a:solidFill>
                  <a:srgbClr val="001B7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22817" y="1782763"/>
            <a:ext cx="3748616" cy="40005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3A79D3EA-39F6-2824-9AC7-01CE1D302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E4A292-0020-2767-BC20-C5B0ACD9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58385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final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2407A-0BEF-D21D-BFC5-994A3C7DC5AD}"/>
              </a:ext>
            </a:extLst>
          </p:cNvPr>
          <p:cNvSpPr txBox="1"/>
          <p:nvPr userDrawn="1"/>
        </p:nvSpPr>
        <p:spPr>
          <a:xfrm>
            <a:off x="3505200" y="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860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443D-DC31-4648-BC69-1D2FFD86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1FA47-B4C4-304C-8144-99FEFEC1D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886C0-2CDF-F146-8AE0-37848583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3" y="6280151"/>
            <a:ext cx="1505823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St Ryde Regular" panose="02000503020000020003" pitchFamily="2" charset="77"/>
              </a:defRPr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E91D42-AEF9-B94B-854E-3CA3D45A2620}"/>
              </a:ext>
            </a:extLst>
          </p:cNvPr>
          <p:cNvSpPr txBox="1">
            <a:spLocks/>
          </p:cNvSpPr>
          <p:nvPr userDrawn="1"/>
        </p:nvSpPr>
        <p:spPr>
          <a:xfrm>
            <a:off x="3187700" y="6357712"/>
            <a:ext cx="467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dirty="0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FFA72AA9-2200-F345-9BBE-E584B2329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22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BD8BA-E4F5-4143-9B69-55870492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3395D-1186-BA44-ABE1-7CEA3E46B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74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A26-3210-A14A-9BB5-6BBC9FAE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E7386-8AA1-054D-B4E6-B5061085B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3AE3-6E97-504A-9047-A2606ED80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9609EE-254C-1B49-9F1B-5C70B57E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5186" y="6280151"/>
            <a:ext cx="2170287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36E09092-D69E-834C-8B35-9AE9F3BAB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3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AAB45-9D99-C049-B54F-F664AB74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15B6E-0CAB-AE4D-AF4A-FCD9AC099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4535F-6DEF-9542-8A10-4C8B20891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86F95A-D779-3A44-B8FB-D56BDE8AA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F2C8C-364D-2A4A-BB3F-74170D5B8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8BCBA36-7FB2-8741-9A1F-FA4875C1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4C0341D1-506C-1C4F-814E-6851509B0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4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BC1C-169B-9A45-BDFE-4B444C48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F2EFAC-0ACA-0147-BA1A-5BA5B1A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5F063677-97F8-B14A-BD74-D8B431CB7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3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E26664-B7D1-B747-959B-80CA85A9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D9362041-81F7-DF4B-9C70-429C6FAF5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5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F7B0-D820-134F-99BA-CE472495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762EE-12C4-7B4F-8A48-5E068BDFB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A96B8-6C3F-B042-9B2B-26FED5007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F7490A-EC43-5C4A-95FB-1779D958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AEE1010B-713D-6A43-B1B8-695874FB9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0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2944-F84F-C24A-A648-1C02CD1C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C59B3-A5AF-D348-ACCE-E69458A86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AAA60-DCFA-AA49-8B9A-DCC8A09CC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AC8C58-B81C-7345-9736-0D2087C2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B70D9A9-C510-424C-A575-8D30F67DF876}" type="slidenum">
              <a:rPr lang="en-DE" smtClean="0"/>
              <a:pPr/>
              <a:t>‹#›</a:t>
            </a:fld>
            <a:endParaRPr lang="en-DE" dirty="0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C1682213-5592-A94B-A763-2FAB5D023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6766" y="5634496"/>
            <a:ext cx="961899" cy="10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0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749C6-F86A-D54F-8AFE-14CA0C6B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D3DB7-7809-5445-B33B-AE0F87E42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8637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Nizzoli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t Ryde Regular" panose="02000503020000020003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t Ryde Regular" panose="0200050302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t Ryde Regular" panose="0200050302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t Ryde Regular" panose="0200050302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t Ryde Regular" panose="0200050302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98777D3-C50A-3C59-E3C5-0AB06D46B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3539"/>
            <a:ext cx="7172960" cy="6054462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/>
        </p:nvSpPr>
        <p:spPr>
          <a:xfrm>
            <a:off x="2033802" y="517031"/>
            <a:ext cx="10972800" cy="197405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1A2256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sz="6000" b="1" i="0" dirty="0">
                <a:solidFill>
                  <a:schemeClr val="tx1"/>
                </a:solidFill>
                <a:latin typeface="Nizzoli SemiBold" pitchFamily="2" charset="77"/>
                <a:cs typeface="Calibri" panose="020F0502020204030204" pitchFamily="34" charset="0"/>
              </a:rPr>
              <a:t>That’s it!</a:t>
            </a:r>
          </a:p>
          <a:p>
            <a:pPr fontAlgn="auto">
              <a:spcAft>
                <a:spcPts val="0"/>
              </a:spcAft>
              <a:defRPr/>
            </a:pPr>
            <a:endParaRPr lang="en-CA" sz="3600" b="0" i="0" dirty="0">
              <a:solidFill>
                <a:schemeClr val="tx1"/>
              </a:solidFill>
              <a:latin typeface="St Ryde Regular" panose="02000503020000020003" pitchFamily="2" charset="77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CA" sz="2400" b="0" i="0" dirty="0">
                <a:solidFill>
                  <a:schemeClr val="tx1"/>
                </a:solidFill>
                <a:latin typeface="St Ryde Regular" panose="02000503020000020003" pitchFamily="2" charset="77"/>
                <a:cs typeface="Calibri" panose="020F0502020204030204" pitchFamily="34" charset="0"/>
              </a:rPr>
              <a:t>Feel free to email me at</a:t>
            </a:r>
            <a:r>
              <a:rPr lang="en-CA" sz="2400" b="0" i="0" dirty="0">
                <a:solidFill>
                  <a:schemeClr val="tx1"/>
                </a:solidFill>
                <a:latin typeface="St Ryde Regular" panose="02000503020000020003" pitchFamily="2" charset="77"/>
                <a:cs typeface="Calibri" panose="020F0502020204030204" pitchFamily="34" charset="0"/>
                <a:sym typeface="Wingdings" pitchFamily="2" charset="2"/>
              </a:rPr>
              <a:t>:</a:t>
            </a:r>
          </a:p>
          <a:p>
            <a:pPr fontAlgn="auto">
              <a:spcAft>
                <a:spcPts val="0"/>
              </a:spcAft>
              <a:defRPr/>
            </a:pPr>
            <a:endParaRPr lang="en-CA" sz="2400" b="0" i="0" dirty="0">
              <a:solidFill>
                <a:schemeClr val="tx1"/>
              </a:solidFill>
              <a:latin typeface="St Ryde Regular" panose="02000503020000020003" pitchFamily="2" charset="77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CA" sz="3200" b="0" i="0" dirty="0" err="1">
                <a:solidFill>
                  <a:schemeClr val="tx1"/>
                </a:solidFill>
                <a:latin typeface="St Ryde Regular" panose="02000503020000020003" pitchFamily="2" charset="77"/>
                <a:cs typeface="Calibri" panose="020F0502020204030204" pitchFamily="34" charset="0"/>
              </a:rPr>
              <a:t>konrad@starfishorganic.com</a:t>
            </a:r>
            <a:endParaRPr lang="en-US" sz="60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44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ctr" defTabSz="457189" rtl="0" fontAlgn="base">
        <a:spcBef>
          <a:spcPct val="0"/>
        </a:spcBef>
        <a:spcAft>
          <a:spcPct val="0"/>
        </a:spcAft>
        <a:defRPr sz="5000" b="1" kern="1200">
          <a:solidFill>
            <a:schemeClr val="bg1"/>
          </a:solidFill>
          <a:latin typeface="+mj-lt"/>
          <a:ea typeface="ＭＳ Ｐゴシック" charset="-128"/>
          <a:cs typeface="+mj-cs"/>
        </a:defRPr>
      </a:lvl1pPr>
      <a:lvl2pPr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2pPr>
      <a:lvl3pPr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3pPr>
      <a:lvl4pPr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4pPr>
      <a:lvl5pPr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5000" b="1">
          <a:solidFill>
            <a:schemeClr val="bg1"/>
          </a:solidFill>
          <a:latin typeface="Century Gothic" charset="0"/>
          <a:ea typeface="ＭＳ Ｐゴシック" charset="-128"/>
        </a:defRPr>
      </a:lvl9pPr>
    </p:titleStyle>
    <p:bodyStyle>
      <a:lvl1pPr marL="342891" indent="-342891" algn="l" defTabSz="457189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32" indent="-285744" algn="l" defTabSz="457189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2971" indent="-228594" algn="l" defTabSz="457189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160" indent="-228594" algn="l" defTabSz="457189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349" indent="-228594" algn="l" defTabSz="457189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2F820-CF73-0CD0-CFE1-263E0C65C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Participatory Guarantee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4399F-1942-5F06-D014-EE7A636EE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0542" y="2976816"/>
            <a:ext cx="7957457" cy="857073"/>
          </a:xfrm>
        </p:spPr>
        <p:txBody>
          <a:bodyPr>
            <a:noAutofit/>
          </a:bodyPr>
          <a:lstStyle/>
          <a:p>
            <a:r>
              <a:rPr lang="en-GB" sz="2800" dirty="0"/>
              <a:t>The fundamental principles of PGS</a:t>
            </a:r>
          </a:p>
        </p:txBody>
      </p:sp>
    </p:spTree>
    <p:extLst>
      <p:ext uri="{BB962C8B-B14F-4D97-AF65-F5344CB8AC3E}">
        <p14:creationId xmlns:p14="http://schemas.microsoft.com/office/powerpoint/2010/main" val="330170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4463431" y="5356002"/>
            <a:ext cx="74675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18763" y="5898445"/>
            <a:ext cx="3263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400" b="1" dirty="0">
                <a:latin typeface="Arial Narrow" panose="020B0606020202030204" pitchFamily="34" charset="0"/>
              </a:rPr>
              <a:t>ORGANIC AGRICULTURE</a:t>
            </a:r>
          </a:p>
          <a:p>
            <a:r>
              <a:rPr lang="en-PH" sz="2400" b="1" dirty="0">
                <a:latin typeface="Arial Narrow" panose="020B0606020202030204" pitchFamily="34" charset="0"/>
              </a:rPr>
              <a:t>Regulatory Framework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66054" y="2713904"/>
            <a:ext cx="115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Inspects</a:t>
            </a:r>
          </a:p>
          <a:p>
            <a:r>
              <a:rPr lang="en-PH" dirty="0">
                <a:latin typeface="Roboto Condensed" panose="02000000000000000000" pitchFamily="2" charset="0"/>
                <a:ea typeface="Roboto Condensed" panose="02000000000000000000" pitchFamily="2" charset="0"/>
              </a:rPr>
              <a:t>&amp; certifies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4701A1-84E3-A872-CBC1-649292424E20}"/>
              </a:ext>
            </a:extLst>
          </p:cNvPr>
          <p:cNvGrpSpPr/>
          <p:nvPr/>
        </p:nvGrpSpPr>
        <p:grpSpPr>
          <a:xfrm>
            <a:off x="9576264" y="3854324"/>
            <a:ext cx="905000" cy="369332"/>
            <a:chOff x="9576264" y="3854324"/>
            <a:chExt cx="905000" cy="369332"/>
          </a:xfrm>
        </p:grpSpPr>
        <p:cxnSp>
          <p:nvCxnSpPr>
            <p:cNvPr id="33" name="Straight Arrow Connector 32"/>
            <p:cNvCxnSpPr>
              <a:endCxn id="15" idx="2"/>
            </p:cNvCxnSpPr>
            <p:nvPr/>
          </p:nvCxnSpPr>
          <p:spPr>
            <a:xfrm>
              <a:off x="9576266" y="3907536"/>
              <a:ext cx="90499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9576264" y="3854324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market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1CAABE-CAFA-CD78-C99C-3010B5499C66}"/>
              </a:ext>
            </a:extLst>
          </p:cNvPr>
          <p:cNvGrpSpPr/>
          <p:nvPr/>
        </p:nvGrpSpPr>
        <p:grpSpPr>
          <a:xfrm>
            <a:off x="8225931" y="3164307"/>
            <a:ext cx="1401237" cy="1418397"/>
            <a:chOff x="8225931" y="3164307"/>
            <a:chExt cx="1401237" cy="1418397"/>
          </a:xfrm>
        </p:grpSpPr>
        <p:sp>
          <p:nvSpPr>
            <p:cNvPr id="14" name="Oval 13"/>
            <p:cNvSpPr/>
            <p:nvPr/>
          </p:nvSpPr>
          <p:spPr>
            <a:xfrm>
              <a:off x="8225931" y="3164307"/>
              <a:ext cx="1401237" cy="141839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b="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81854" y="4080891"/>
              <a:ext cx="854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PH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retailer</a:t>
              </a: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286" y="3376591"/>
              <a:ext cx="784091" cy="784091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4AE12D09-3915-4FFF-78A3-B4A753042E57}"/>
              </a:ext>
            </a:extLst>
          </p:cNvPr>
          <p:cNvSpPr txBox="1"/>
          <p:nvPr/>
        </p:nvSpPr>
        <p:spPr>
          <a:xfrm>
            <a:off x="4154561" y="5795299"/>
            <a:ext cx="151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dirty="0">
                <a:latin typeface="Roboto Condensed" panose="02000000000000000000" pitchFamily="2" charset="0"/>
                <a:ea typeface="Roboto Condensed" panose="02000000000000000000" pitchFamily="2" charset="0"/>
              </a:rPr>
              <a:t>Peer reviews</a:t>
            </a:r>
          </a:p>
          <a:p>
            <a:r>
              <a:rPr lang="en-PH" dirty="0">
                <a:latin typeface="Roboto Condensed" panose="02000000000000000000" pitchFamily="2" charset="0"/>
                <a:ea typeface="Roboto Condensed" panose="02000000000000000000" pitchFamily="2" charset="0"/>
              </a:rPr>
              <a:t>&amp; certifies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8D1327E-9FF1-3B7E-1629-D310C00C73CD}"/>
              </a:ext>
            </a:extLst>
          </p:cNvPr>
          <p:cNvCxnSpPr/>
          <p:nvPr/>
        </p:nvCxnSpPr>
        <p:spPr>
          <a:xfrm>
            <a:off x="4463431" y="2584474"/>
            <a:ext cx="74675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DC1A05-98DA-4632-7F1B-D45C86A71096}"/>
              </a:ext>
            </a:extLst>
          </p:cNvPr>
          <p:cNvCxnSpPr/>
          <p:nvPr/>
        </p:nvCxnSpPr>
        <p:spPr>
          <a:xfrm flipH="1">
            <a:off x="2111782" y="3956601"/>
            <a:ext cx="253196" cy="0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04ACF-A9F9-351F-92F2-0EC2597CC571}"/>
              </a:ext>
            </a:extLst>
          </p:cNvPr>
          <p:cNvGrpSpPr/>
          <p:nvPr/>
        </p:nvGrpSpPr>
        <p:grpSpPr>
          <a:xfrm>
            <a:off x="6360232" y="2109520"/>
            <a:ext cx="5471367" cy="3723898"/>
            <a:chOff x="6360232" y="2109520"/>
            <a:chExt cx="5471367" cy="37238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03CFE02-004A-913E-805E-F27F01E16C43}"/>
                </a:ext>
              </a:extLst>
            </p:cNvPr>
            <p:cNvGrpSpPr/>
            <p:nvPr/>
          </p:nvGrpSpPr>
          <p:grpSpPr>
            <a:xfrm>
              <a:off x="10481264" y="3232368"/>
              <a:ext cx="1350335" cy="1350335"/>
              <a:chOff x="10481264" y="3232368"/>
              <a:chExt cx="1350335" cy="1350335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0481264" y="3232368"/>
                <a:ext cx="1350335" cy="135033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b="1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0608043" y="4065861"/>
                <a:ext cx="10967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PH" b="1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consumer</a:t>
                </a:r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10498326" y="3256537"/>
                <a:ext cx="1328738" cy="883436"/>
                <a:chOff x="9211746" y="3052178"/>
                <a:chExt cx="1328738" cy="883436"/>
              </a:xfrm>
            </p:grpSpPr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11746" y="3052178"/>
                  <a:ext cx="883436" cy="883436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92803" y="3085720"/>
                  <a:ext cx="847681" cy="84768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41" name="Elbow Connector 40">
              <a:extLst>
                <a:ext uri="{FF2B5EF4-FFF2-40B4-BE49-F238E27FC236}">
                  <a16:creationId xmlns:a16="http://schemas.microsoft.com/office/drawing/2014/main" id="{306DF00A-3660-366D-B851-A1104F2F8F56}"/>
                </a:ext>
              </a:extLst>
            </p:cNvPr>
            <p:cNvCxnSpPr>
              <a:cxnSpLocks/>
              <a:stCxn id="80" idx="7"/>
              <a:endCxn id="15" idx="0"/>
            </p:cNvCxnSpPr>
            <p:nvPr/>
          </p:nvCxnSpPr>
          <p:spPr>
            <a:xfrm rot="16200000" flipH="1">
              <a:off x="8196908" y="272844"/>
              <a:ext cx="1122848" cy="4796200"/>
            </a:xfrm>
            <a:prstGeom prst="bentConnector3">
              <a:avLst>
                <a:gd name="adj1" fmla="val 2335"/>
              </a:avLst>
            </a:prstGeom>
            <a:ln w="571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>
              <a:extLst>
                <a:ext uri="{FF2B5EF4-FFF2-40B4-BE49-F238E27FC236}">
                  <a16:creationId xmlns:a16="http://schemas.microsoft.com/office/drawing/2014/main" id="{7E70F0E1-63C6-6781-9678-AA959476E721}"/>
                </a:ext>
              </a:extLst>
            </p:cNvPr>
            <p:cNvCxnSpPr>
              <a:cxnSpLocks/>
              <a:stCxn id="12" idx="5"/>
              <a:endCxn id="15" idx="4"/>
            </p:cNvCxnSpPr>
            <p:nvPr/>
          </p:nvCxnSpPr>
          <p:spPr>
            <a:xfrm rot="5400000" flipH="1" flipV="1">
              <a:off x="8134244" y="2811231"/>
              <a:ext cx="1250715" cy="4793660"/>
            </a:xfrm>
            <a:prstGeom prst="bentConnector3">
              <a:avLst>
                <a:gd name="adj1" fmla="val -2334"/>
              </a:avLst>
            </a:prstGeom>
            <a:ln w="571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8EF1B6-D94C-F311-86A1-A1D54D906052}"/>
              </a:ext>
            </a:extLst>
          </p:cNvPr>
          <p:cNvGrpSpPr/>
          <p:nvPr/>
        </p:nvGrpSpPr>
        <p:grpSpPr>
          <a:xfrm>
            <a:off x="1775535" y="4635544"/>
            <a:ext cx="2686536" cy="1350335"/>
            <a:chOff x="1775535" y="4635544"/>
            <a:chExt cx="2686536" cy="13503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05AC279-BFEA-FD10-6B93-E9B40729CE1C}"/>
                </a:ext>
              </a:extLst>
            </p:cNvPr>
            <p:cNvGrpSpPr/>
            <p:nvPr/>
          </p:nvGrpSpPr>
          <p:grpSpPr>
            <a:xfrm>
              <a:off x="3111736" y="4635544"/>
              <a:ext cx="1350335" cy="1350335"/>
              <a:chOff x="3111736" y="2309877"/>
              <a:chExt cx="1350335" cy="1350335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A3FACC5-68BE-69B0-C2A8-7C0BA5E0D948}"/>
                  </a:ext>
                </a:extLst>
              </p:cNvPr>
              <p:cNvSpPr/>
              <p:nvPr/>
            </p:nvSpPr>
            <p:spPr>
              <a:xfrm>
                <a:off x="3111736" y="2309877"/>
                <a:ext cx="1350335" cy="135033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 b="1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5077CAB-7C1E-6FD0-2247-A836BC9A6B44}"/>
                  </a:ext>
                </a:extLst>
              </p:cNvPr>
              <p:cNvSpPr txBox="1"/>
              <p:nvPr/>
            </p:nvSpPr>
            <p:spPr>
              <a:xfrm>
                <a:off x="3519725" y="3005654"/>
                <a:ext cx="5854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PH" b="1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PGS</a:t>
                </a:r>
              </a:p>
              <a:p>
                <a:pPr algn="ctr"/>
                <a:r>
                  <a:rPr lang="en-PH" b="1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OCB</a:t>
                </a:r>
              </a:p>
            </p:txBody>
          </p:sp>
          <p:pic>
            <p:nvPicPr>
              <p:cNvPr id="79" name="Google Shape;662;g129824690ea_0_525">
                <a:extLst>
                  <a:ext uri="{FF2B5EF4-FFF2-40B4-BE49-F238E27FC236}">
                    <a16:creationId xmlns:a16="http://schemas.microsoft.com/office/drawing/2014/main" id="{BB8C4F34-F5BC-1D93-5FC4-40838AA4DF3D}"/>
                  </a:ext>
                </a:extLst>
              </p:cNvPr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4310" y="2413563"/>
                <a:ext cx="720028" cy="6167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3D6C5A7-5491-9A3E-79EB-AA7C29B03110}"/>
                </a:ext>
              </a:extLst>
            </p:cNvPr>
            <p:cNvSpPr txBox="1"/>
            <p:nvPr/>
          </p:nvSpPr>
          <p:spPr>
            <a:xfrm>
              <a:off x="1775535" y="5437466"/>
              <a:ext cx="1174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Pathway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ADD288-39CE-456B-11A2-6AE8BFC15381}"/>
              </a:ext>
            </a:extLst>
          </p:cNvPr>
          <p:cNvGrpSpPr/>
          <p:nvPr/>
        </p:nvGrpSpPr>
        <p:grpSpPr>
          <a:xfrm>
            <a:off x="1850588" y="1911769"/>
            <a:ext cx="2612843" cy="1350335"/>
            <a:chOff x="1850588" y="1911769"/>
            <a:chExt cx="2612843" cy="1350335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A59EC9A-EB84-2CC2-4A76-692D060BD41D}"/>
                </a:ext>
              </a:extLst>
            </p:cNvPr>
            <p:cNvSpPr txBox="1"/>
            <p:nvPr/>
          </p:nvSpPr>
          <p:spPr>
            <a:xfrm>
              <a:off x="1850588" y="2146610"/>
              <a:ext cx="1174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Pathway 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113096" y="1911769"/>
              <a:ext cx="1350335" cy="135033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b="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4E412D2-304E-2D8C-C35F-3F6BCBA6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Philippines – regulated PGS</a:t>
            </a:r>
          </a:p>
        </p:txBody>
      </p:sp>
      <p:pic>
        <p:nvPicPr>
          <p:cNvPr id="49" name="Content Placeholder 48"/>
          <p:cNvPicPr>
            <a:picLocks noGrp="1" noChangeAspect="1"/>
          </p:cNvPicPr>
          <p:nvPr>
            <p:ph sz="quarter" idx="1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314" y="2042107"/>
            <a:ext cx="506241" cy="50624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8BD786-A15E-A6F0-434A-326E916223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Two ways to get </a:t>
            </a:r>
            <a:r>
              <a:rPr lang="en-US" sz="2400" u="sng" dirty="0"/>
              <a:t>organic certification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86281" y="2577713"/>
            <a:ext cx="1035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3rd Party</a:t>
            </a:r>
          </a:p>
          <a:p>
            <a:pPr algn="ctr"/>
            <a:r>
              <a:rPr lang="en-PH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OCB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41C8C2-25FE-CFA8-997E-06EBDD5F02D4}"/>
              </a:ext>
            </a:extLst>
          </p:cNvPr>
          <p:cNvGrpSpPr/>
          <p:nvPr/>
        </p:nvGrpSpPr>
        <p:grpSpPr>
          <a:xfrm>
            <a:off x="6557984" y="2584474"/>
            <a:ext cx="1667947" cy="2771529"/>
            <a:chOff x="6557984" y="2584474"/>
            <a:chExt cx="1667947" cy="2771529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6922544" y="3907536"/>
              <a:ext cx="130338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91C1CA-E521-B0C7-E534-70648CB8E3E1}"/>
                </a:ext>
              </a:extLst>
            </p:cNvPr>
            <p:cNvGrpSpPr/>
            <p:nvPr/>
          </p:nvGrpSpPr>
          <p:grpSpPr>
            <a:xfrm>
              <a:off x="6557984" y="2584474"/>
              <a:ext cx="1409027" cy="2771529"/>
              <a:chOff x="6557984" y="2584474"/>
              <a:chExt cx="1409027" cy="2771529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6990462" y="3574921"/>
                <a:ext cx="976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H" b="1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produce</a:t>
                </a:r>
              </a:p>
              <a:p>
                <a:r>
                  <a:rPr lang="en-PH" b="1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&amp; supply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5EF77B3-2216-D787-8FE6-73931CC0B4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544" y="2584474"/>
                <a:ext cx="0" cy="2771528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819FF98-C5AE-8FCD-A6E3-85552AE0210C}"/>
                  </a:ext>
                </a:extLst>
              </p:cNvPr>
              <p:cNvCxnSpPr>
                <a:cxnSpLocks/>
                <a:endCxn id="12" idx="6"/>
              </p:cNvCxnSpPr>
              <p:nvPr/>
            </p:nvCxnSpPr>
            <p:spPr>
              <a:xfrm flipH="1">
                <a:off x="6560524" y="5356003"/>
                <a:ext cx="362020" cy="0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8102AD6-F47F-CBAB-1F75-032CE468B1FA}"/>
                  </a:ext>
                </a:extLst>
              </p:cNvPr>
              <p:cNvCxnSpPr>
                <a:endCxn id="80" idx="6"/>
              </p:cNvCxnSpPr>
              <p:nvPr/>
            </p:nvCxnSpPr>
            <p:spPr>
              <a:xfrm flipH="1">
                <a:off x="6557984" y="2584474"/>
                <a:ext cx="364560" cy="2462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3C9BF-ADAD-3744-CB88-B04761818963}"/>
              </a:ext>
            </a:extLst>
          </p:cNvPr>
          <p:cNvGrpSpPr/>
          <p:nvPr/>
        </p:nvGrpSpPr>
        <p:grpSpPr>
          <a:xfrm>
            <a:off x="5207649" y="1911768"/>
            <a:ext cx="1350335" cy="1350335"/>
            <a:chOff x="5207649" y="3771459"/>
            <a:chExt cx="1350335" cy="1350335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25CA898-22E9-457A-56CC-95A1C939631E}"/>
                </a:ext>
              </a:extLst>
            </p:cNvPr>
            <p:cNvSpPr/>
            <p:nvPr/>
          </p:nvSpPr>
          <p:spPr>
            <a:xfrm>
              <a:off x="5207649" y="3771459"/>
              <a:ext cx="1350335" cy="135033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b="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1F1E983-6731-E60F-4787-5419B16F35A4}"/>
                </a:ext>
              </a:extLst>
            </p:cNvPr>
            <p:cNvSpPr txBox="1"/>
            <p:nvPr/>
          </p:nvSpPr>
          <p:spPr>
            <a:xfrm>
              <a:off x="5431744" y="4585105"/>
              <a:ext cx="984213" cy="43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PH" sz="16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Organic operator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B904B73-4CB5-5791-D10F-E692D6ACB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689" y="3858754"/>
              <a:ext cx="691966" cy="69196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6F15A5-A541-F4F9-67B0-882778651A96}"/>
              </a:ext>
            </a:extLst>
          </p:cNvPr>
          <p:cNvGrpSpPr/>
          <p:nvPr/>
        </p:nvGrpSpPr>
        <p:grpSpPr>
          <a:xfrm>
            <a:off x="5210189" y="4680835"/>
            <a:ext cx="1350335" cy="1350335"/>
            <a:chOff x="5210189" y="2340319"/>
            <a:chExt cx="1350335" cy="1350335"/>
          </a:xfrm>
        </p:grpSpPr>
        <p:sp>
          <p:nvSpPr>
            <p:cNvPr id="12" name="Oval 11"/>
            <p:cNvSpPr/>
            <p:nvPr/>
          </p:nvSpPr>
          <p:spPr>
            <a:xfrm>
              <a:off x="5210189" y="2340319"/>
              <a:ext cx="1350335" cy="135033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b="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89846" y="3149872"/>
              <a:ext cx="868010" cy="43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PH" sz="16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Farmer-member</a:t>
              </a: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3229" y="2427614"/>
              <a:ext cx="691966" cy="69196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FE139E-9942-45BA-947E-EC673FB262AC}"/>
              </a:ext>
            </a:extLst>
          </p:cNvPr>
          <p:cNvGrpSpPr/>
          <p:nvPr/>
        </p:nvGrpSpPr>
        <p:grpSpPr>
          <a:xfrm>
            <a:off x="677856" y="2584474"/>
            <a:ext cx="2727685" cy="2771528"/>
            <a:chOff x="677856" y="2584474"/>
            <a:chExt cx="2727685" cy="2771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995416-37AA-2E02-4B39-78E5B70DC71A}"/>
                </a:ext>
              </a:extLst>
            </p:cNvPr>
            <p:cNvGrpSpPr/>
            <p:nvPr/>
          </p:nvGrpSpPr>
          <p:grpSpPr>
            <a:xfrm>
              <a:off x="2364978" y="2584474"/>
              <a:ext cx="746758" cy="2771528"/>
              <a:chOff x="2364978" y="2584474"/>
              <a:chExt cx="746758" cy="2771528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8EF50654-E393-8652-3058-37F8B64C15A4}"/>
                  </a:ext>
                </a:extLst>
              </p:cNvPr>
              <p:cNvCxnSpPr/>
              <p:nvPr/>
            </p:nvCxnSpPr>
            <p:spPr>
              <a:xfrm>
                <a:off x="2364978" y="2584474"/>
                <a:ext cx="746758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B1562713-D2DD-BD58-87CD-93B4CC52A53A}"/>
                  </a:ext>
                </a:extLst>
              </p:cNvPr>
              <p:cNvCxnSpPr/>
              <p:nvPr/>
            </p:nvCxnSpPr>
            <p:spPr>
              <a:xfrm>
                <a:off x="2364978" y="5356002"/>
                <a:ext cx="746758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F1701D7-8EEB-529F-FF8F-D768C71AE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4978" y="2584474"/>
                <a:ext cx="0" cy="2771528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890A83-CBA0-B9B8-87B8-718D0D1C2864}"/>
                </a:ext>
              </a:extLst>
            </p:cNvPr>
            <p:cNvGrpSpPr/>
            <p:nvPr/>
          </p:nvGrpSpPr>
          <p:grpSpPr>
            <a:xfrm>
              <a:off x="677856" y="3313022"/>
              <a:ext cx="2727685" cy="1507188"/>
              <a:chOff x="656590" y="3313022"/>
              <a:chExt cx="2727685" cy="1507188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347773" y="3767063"/>
                <a:ext cx="1036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H" b="1" u="sng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accredits</a:t>
                </a:r>
              </a:p>
            </p:txBody>
          </p:sp>
          <p:pic>
            <p:nvPicPr>
              <p:cNvPr id="87" name="Google Shape;108;g71e07f3c413464d0_0">
                <a:extLst>
                  <a:ext uri="{FF2B5EF4-FFF2-40B4-BE49-F238E27FC236}">
                    <a16:creationId xmlns:a16="http://schemas.microsoft.com/office/drawing/2014/main" id="{3371A919-73A9-6DFB-AF9C-0FFDB51FF859}"/>
                  </a:ext>
                </a:extLst>
              </p:cNvPr>
              <p:cNvPicPr preferRelativeResize="0"/>
              <p:nvPr/>
            </p:nvPicPr>
            <p:blipFill rotWithShape="1"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6590" y="3313022"/>
                <a:ext cx="1371765" cy="112652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C92315-F956-FF17-71C8-2C0E58E30EA9}"/>
                  </a:ext>
                </a:extLst>
              </p:cNvPr>
              <p:cNvSpPr txBox="1"/>
              <p:nvPr/>
            </p:nvSpPr>
            <p:spPr>
              <a:xfrm>
                <a:off x="924371" y="4450878"/>
                <a:ext cx="6864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BAFS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6376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83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45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7975C55-D4F8-F628-254E-FC864AED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/>
              <a:t>A regulated organic world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409DD7-BD73-624C-9A9E-D475238F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4F1411D-0280-154F-AEAC-4C20B7AA46B2}" type="slidenum">
              <a:rPr lang="en-DE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D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AD4049-25DA-BF24-A885-8DA22C13B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29" y="1555200"/>
            <a:ext cx="9957097" cy="5245200"/>
          </a:xfrm>
          <a:prstGeom prst="rect">
            <a:avLst/>
          </a:prstGeom>
        </p:spPr>
      </p:pic>
      <p:sp>
        <p:nvSpPr>
          <p:cNvPr id="22" name="ZoneTexte 10">
            <a:extLst>
              <a:ext uri="{FF2B5EF4-FFF2-40B4-BE49-F238E27FC236}">
                <a16:creationId xmlns:a16="http://schemas.microsoft.com/office/drawing/2014/main" id="{EE199413-4AEC-6B1F-8698-1F07CABDE4C4}"/>
              </a:ext>
            </a:extLst>
          </p:cNvPr>
          <p:cNvSpPr txBox="1"/>
          <p:nvPr/>
        </p:nvSpPr>
        <p:spPr>
          <a:xfrm>
            <a:off x="4430036" y="6311900"/>
            <a:ext cx="5506388" cy="2927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600" dirty="0">
                <a:latin typeface="St Ryde Regular" panose="02000503020000020003" pitchFamily="2" charset="77"/>
              </a:rPr>
              <a:t>Source:  </a:t>
            </a:r>
            <a:r>
              <a:rPr lang="en-US" sz="1600" dirty="0" err="1">
                <a:latin typeface="St Ryde Regular" panose="02000503020000020003" pitchFamily="2" charset="77"/>
              </a:rPr>
              <a:t>Agence</a:t>
            </a:r>
            <a:r>
              <a:rPr lang="en-US" sz="1600" dirty="0">
                <a:latin typeface="St Ryde Regular" panose="02000503020000020003" pitchFamily="2" charset="77"/>
              </a:rPr>
              <a:t> Bio, FIBL/IFOAM and Australian Organic Ltd</a:t>
            </a:r>
          </a:p>
        </p:txBody>
      </p:sp>
    </p:spTree>
    <p:extLst>
      <p:ext uri="{BB962C8B-B14F-4D97-AF65-F5344CB8AC3E}">
        <p14:creationId xmlns:p14="http://schemas.microsoft.com/office/powerpoint/2010/main" val="3613479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209B-CD2A-1B1A-7B8F-E642A185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PGS in national legislation/regulation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BE02D-7C06-689C-E615-FF7624ED34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01" y="1569026"/>
            <a:ext cx="9957093" cy="52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4B7A83-4FEB-BF14-A5A7-9A2DCBBE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0" i="0" u="none" strike="noStrike" dirty="0">
                <a:effectLst/>
              </a:rPr>
              <a:t>“The best way to find out if you can trust somebody is to trust them.” </a:t>
            </a:r>
            <a:endParaRPr lang="en-US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A870B7-7E80-21ED-6933-85FA96648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0" u="none" strike="noStrike" dirty="0">
                <a:solidFill>
                  <a:schemeClr val="tx1"/>
                </a:solidFill>
                <a:effectLst/>
              </a:rPr>
              <a:t>Ernest Hemingway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and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D5DBE1D6-A2D9-D9C4-41C0-404F36242A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2FB3D-FFAF-8B19-F997-3BB7D84ED6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91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FB70D9A9-C510-424C-A575-8D30F67DF876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5660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8259FD-C036-E145-9B5D-15BB41D6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The 6 Basic PGS elements</a:t>
            </a:r>
          </a:p>
        </p:txBody>
      </p:sp>
      <p:pic>
        <p:nvPicPr>
          <p:cNvPr id="2" name="Picture 1" descr="IMG_623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4208014" y="3752849"/>
            <a:ext cx="3290887" cy="2720522"/>
          </a:xfrm>
        </p:spPr>
        <p:txBody>
          <a:bodyPr anchor="ctr">
            <a:noAutofit/>
          </a:bodyPr>
          <a:lstStyle/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/>
              <a:t>Shared vision</a:t>
            </a:r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/>
              <a:t>Participation</a:t>
            </a:r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/>
              <a:t>Transparency</a:t>
            </a:r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/>
              <a:t>Learning process</a:t>
            </a:r>
            <a:endParaRPr lang="en-US" sz="2400" b="1" dirty="0"/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/>
              <a:t>Horizontality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28D8E7-4F39-F84B-8097-F8E41D7F2251}"/>
              </a:ext>
            </a:extLst>
          </p:cNvPr>
          <p:cNvSpPr/>
          <p:nvPr/>
        </p:nvSpPr>
        <p:spPr>
          <a:xfrm>
            <a:off x="7865286" y="4125112"/>
            <a:ext cx="319506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75000"/>
              </a:spcBef>
            </a:pPr>
            <a:r>
              <a:rPr lang="en-US" sz="2800" i="1" dirty="0"/>
              <a:t>Elements 1-5 </a:t>
            </a:r>
            <a:r>
              <a:rPr lang="en-US" sz="2800" b="1" i="1" u="sng" dirty="0"/>
              <a:t>enables</a:t>
            </a:r>
            <a:r>
              <a:rPr lang="en-US" sz="2800" i="1" dirty="0"/>
              <a:t> the 6</a:t>
            </a:r>
            <a:r>
              <a:rPr lang="en-US" sz="2800" i="1" baseline="30000" dirty="0"/>
              <a:t>th</a:t>
            </a:r>
            <a:r>
              <a:rPr lang="en-US" sz="2800" dirty="0"/>
              <a:t>:</a:t>
            </a:r>
          </a:p>
          <a:p>
            <a:pPr algn="ctr">
              <a:spcBef>
                <a:spcPct val="75000"/>
              </a:spcBef>
            </a:pPr>
            <a:r>
              <a:rPr lang="en-US" sz="3600" b="1" u="sng" dirty="0"/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071322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8259FD-C036-E145-9B5D-15BB41D6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The 6 Basic PGS elements</a:t>
            </a:r>
          </a:p>
        </p:txBody>
      </p:sp>
      <p:pic>
        <p:nvPicPr>
          <p:cNvPr id="2" name="Picture 1" descr="IMG_623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4208014" y="3752849"/>
            <a:ext cx="3290887" cy="2720522"/>
          </a:xfrm>
        </p:spPr>
        <p:txBody>
          <a:bodyPr anchor="ctr">
            <a:noAutofit/>
          </a:bodyPr>
          <a:lstStyle/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Shared vision</a:t>
            </a:r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b="1" u="sng" dirty="0">
                <a:solidFill>
                  <a:srgbClr val="FF0000"/>
                </a:solidFill>
              </a:rPr>
              <a:t>Participation</a:t>
            </a:r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Transparency</a:t>
            </a:r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Learning process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spcBef>
                <a:spcPct val="75000"/>
              </a:spcBef>
              <a:buFont typeface="+mj-lt"/>
              <a:buAutoNum type="arabicPeriod"/>
            </a:pPr>
            <a:r>
              <a:rPr lang="en-US" sz="2400" b="1" u="sng" dirty="0">
                <a:solidFill>
                  <a:srgbClr val="FF0000"/>
                </a:solidFill>
              </a:rPr>
              <a:t>Horizontality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28D8E7-4F39-F84B-8097-F8E41D7F2251}"/>
              </a:ext>
            </a:extLst>
          </p:cNvPr>
          <p:cNvSpPr/>
          <p:nvPr/>
        </p:nvSpPr>
        <p:spPr>
          <a:xfrm>
            <a:off x="7865286" y="4125112"/>
            <a:ext cx="319506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75000"/>
              </a:spcBef>
            </a:pPr>
            <a:r>
              <a:rPr lang="en-US" sz="2800" i="1" dirty="0">
                <a:solidFill>
                  <a:schemeClr val="bg1">
                    <a:lumMod val="85000"/>
                  </a:schemeClr>
                </a:solidFill>
              </a:rPr>
              <a:t>Elements 1-5 </a:t>
            </a:r>
            <a:r>
              <a:rPr lang="en-US" sz="2800" b="1" i="1" u="sng" dirty="0">
                <a:solidFill>
                  <a:schemeClr val="bg1">
                    <a:lumMod val="85000"/>
                  </a:schemeClr>
                </a:solidFill>
              </a:rPr>
              <a:t>enables</a:t>
            </a:r>
            <a:r>
              <a:rPr lang="en-US" sz="2800" i="1" dirty="0">
                <a:solidFill>
                  <a:schemeClr val="bg1">
                    <a:lumMod val="85000"/>
                  </a:schemeClr>
                </a:solidFill>
              </a:rPr>
              <a:t> the 6</a:t>
            </a:r>
            <a:r>
              <a:rPr lang="en-US" sz="2800" i="1" baseline="30000" dirty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algn="ctr">
              <a:spcBef>
                <a:spcPct val="75000"/>
              </a:spcBef>
            </a:pPr>
            <a:r>
              <a:rPr lang="en-US" sz="3600" b="1" u="sng" dirty="0">
                <a:solidFill>
                  <a:srgbClr val="FF0000"/>
                </a:solidFill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1449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Número de Slide 4"/>
          <p:cNvSpPr txBox="1">
            <a:spLocks noGrp="1"/>
          </p:cNvSpPr>
          <p:nvPr/>
        </p:nvSpPr>
        <p:spPr bwMode="auto">
          <a:xfrm>
            <a:off x="84582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CB71E3A-64B3-4941-822C-B065F5F6E6C2}" type="slidenum">
              <a:rPr lang="en-US" sz="800" b="0"/>
              <a:pPr algn="r"/>
              <a:t>7</a:t>
            </a:fld>
            <a:endParaRPr lang="en-US" sz="1400" b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D108A-59D6-774F-841E-6FB4D0BDE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PGS develops well where: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51CC6-72C7-1740-84D2-F7AD7CB1E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32536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ZA" sz="2400" b="1" i="1" u="sng" dirty="0"/>
              <a:t>Local market demand</a:t>
            </a:r>
            <a:r>
              <a:rPr lang="en-ZA" sz="2400" b="1" dirty="0"/>
              <a:t> </a:t>
            </a:r>
            <a:r>
              <a:rPr lang="en-ZA" sz="2400" dirty="0"/>
              <a:t>exists or has a high potential.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ZA" sz="2400" b="1" i="1" u="sng" dirty="0"/>
              <a:t>Local suppliers </a:t>
            </a:r>
            <a:r>
              <a:rPr lang="en-ZA" sz="2400" dirty="0"/>
              <a:t> are active with the capacity to produce (surplus) organically.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ZA" sz="2400" dirty="0"/>
              <a:t>Consumers </a:t>
            </a:r>
            <a:r>
              <a:rPr lang="en-ZA" sz="2400" b="1" i="1" u="sng" dirty="0"/>
              <a:t>require</a:t>
            </a:r>
            <a:r>
              <a:rPr lang="en-ZA" sz="2400" dirty="0"/>
              <a:t> an organic guarantee.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ZA" sz="2400" dirty="0"/>
              <a:t>Farmers </a:t>
            </a:r>
            <a:r>
              <a:rPr lang="en-ZA" sz="2400" b="1" i="1" u="sng" dirty="0"/>
              <a:t>require</a:t>
            </a:r>
            <a:r>
              <a:rPr lang="en-ZA" sz="2400" i="1" u="sng" dirty="0"/>
              <a:t> </a:t>
            </a:r>
            <a:r>
              <a:rPr lang="en-ZA" sz="2400" i="1" dirty="0"/>
              <a:t> </a:t>
            </a:r>
            <a:r>
              <a:rPr lang="en-ZA" sz="2400" dirty="0"/>
              <a:t>a way to furnish it.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ZA" sz="2400" dirty="0"/>
              <a:t>An  </a:t>
            </a:r>
            <a:r>
              <a:rPr lang="en-ZA" sz="2400" b="1" i="1" u="sng" dirty="0"/>
              <a:t>existing culture of collaboration</a:t>
            </a:r>
            <a:r>
              <a:rPr lang="en-ZA" sz="2400" dirty="0"/>
              <a:t> and trust.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ZA" sz="2400" dirty="0"/>
              <a:t>A local and </a:t>
            </a:r>
            <a:r>
              <a:rPr lang="en-ZA" sz="2400" b="1" i="1" u="sng" dirty="0"/>
              <a:t>short value/supply chain</a:t>
            </a:r>
            <a:r>
              <a:rPr lang="en-ZA" sz="24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BB7DE-A7CC-4BF0-B826-DC9162C82B94}"/>
              </a:ext>
            </a:extLst>
          </p:cNvPr>
          <p:cNvSpPr txBox="1"/>
          <p:nvPr/>
        </p:nvSpPr>
        <p:spPr>
          <a:xfrm>
            <a:off x="950774" y="5263982"/>
            <a:ext cx="1021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>
                <a:solidFill>
                  <a:srgbClr val="006B47"/>
                </a:solidFill>
              </a:rPr>
              <a:t>PGS is a social process and a labour of love.</a:t>
            </a:r>
          </a:p>
          <a:p>
            <a:pPr algn="ctr"/>
            <a:r>
              <a:rPr lang="en-IE" sz="2400" b="1" i="1" dirty="0">
                <a:solidFill>
                  <a:srgbClr val="006B47"/>
                </a:solidFill>
              </a:rPr>
              <a:t>Without a love for the soil and love for your neighbour, it will not flourish.</a:t>
            </a:r>
          </a:p>
        </p:txBody>
      </p:sp>
    </p:spTree>
    <p:extLst>
      <p:ext uri="{BB962C8B-B14F-4D97-AF65-F5344CB8AC3E}">
        <p14:creationId xmlns:p14="http://schemas.microsoft.com/office/powerpoint/2010/main" val="238963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3B13-F496-5945-AFB5-2A45FC105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US" sz="3400" b="1" dirty="0"/>
              <a:t>When should we encourage farmers to go to market?</a:t>
            </a:r>
            <a:br>
              <a:rPr lang="en-US" sz="3400" b="1" dirty="0"/>
            </a:br>
            <a:endParaRPr lang="en-GB" sz="34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624106" y="1783075"/>
            <a:ext cx="7567894" cy="4000315"/>
          </a:xfrm>
        </p:spPr>
        <p:txBody>
          <a:bodyPr>
            <a:normAutofit/>
          </a:bodyPr>
          <a:lstStyle/>
          <a:p>
            <a:pPr marL="0" indent="0" eaLnBrk="1" hangingPunct="1">
              <a:buClrTx/>
              <a:buNone/>
            </a:pPr>
            <a:r>
              <a:rPr lang="en-ZA" sz="2600" dirty="0">
                <a:solidFill>
                  <a:schemeClr val="tx1"/>
                </a:solidFill>
              </a:rPr>
              <a:t>	</a:t>
            </a:r>
            <a:r>
              <a:rPr lang="en-ZA" sz="2600" u="sng" dirty="0">
                <a:solidFill>
                  <a:schemeClr val="tx1"/>
                </a:solidFill>
              </a:rPr>
              <a:t>When they:</a:t>
            </a:r>
          </a:p>
          <a:p>
            <a:pPr marL="914400" lvl="1" indent="-514350"/>
            <a:r>
              <a:rPr lang="en-ZA" sz="2600" dirty="0">
                <a:solidFill>
                  <a:schemeClr val="tx1"/>
                </a:solidFill>
              </a:rPr>
              <a:t>have </a:t>
            </a:r>
            <a:r>
              <a:rPr lang="en-ZA" sz="2600" i="1" dirty="0">
                <a:solidFill>
                  <a:schemeClr val="tx1"/>
                </a:solidFill>
              </a:rPr>
              <a:t>secure </a:t>
            </a:r>
            <a:r>
              <a:rPr lang="en-ZA" sz="2600" dirty="0">
                <a:solidFill>
                  <a:schemeClr val="tx1"/>
                </a:solidFill>
              </a:rPr>
              <a:t>access to land,</a:t>
            </a:r>
          </a:p>
          <a:p>
            <a:pPr marL="914400" lvl="1" indent="-514350"/>
            <a:r>
              <a:rPr lang="en-ZA" sz="2600" i="1" dirty="0">
                <a:solidFill>
                  <a:schemeClr val="tx1"/>
                </a:solidFill>
              </a:rPr>
              <a:t>want</a:t>
            </a:r>
            <a:r>
              <a:rPr lang="en-ZA" sz="2600" dirty="0">
                <a:solidFill>
                  <a:schemeClr val="tx1"/>
                </a:solidFill>
              </a:rPr>
              <a:t> to farm,</a:t>
            </a:r>
          </a:p>
          <a:p>
            <a:pPr marL="914400" lvl="1" indent="-514350"/>
            <a:r>
              <a:rPr lang="en-ZA" sz="2600" dirty="0">
                <a:solidFill>
                  <a:schemeClr val="tx1"/>
                </a:solidFill>
              </a:rPr>
              <a:t>are </a:t>
            </a:r>
            <a:r>
              <a:rPr lang="en-ZA" sz="2600" i="1" dirty="0">
                <a:solidFill>
                  <a:schemeClr val="tx1"/>
                </a:solidFill>
              </a:rPr>
              <a:t>committed</a:t>
            </a:r>
            <a:r>
              <a:rPr lang="en-ZA" sz="2600" dirty="0">
                <a:solidFill>
                  <a:schemeClr val="tx1"/>
                </a:solidFill>
              </a:rPr>
              <a:t> to organic principles,</a:t>
            </a:r>
          </a:p>
          <a:p>
            <a:pPr marL="914400" lvl="1" indent="-514350"/>
            <a:r>
              <a:rPr lang="en-ZA" sz="2600" dirty="0">
                <a:solidFill>
                  <a:schemeClr val="tx1"/>
                </a:solidFill>
              </a:rPr>
              <a:t>are </a:t>
            </a:r>
            <a:r>
              <a:rPr lang="en-ZA" sz="2600" i="1" dirty="0">
                <a:solidFill>
                  <a:schemeClr val="tx1"/>
                </a:solidFill>
              </a:rPr>
              <a:t>organised</a:t>
            </a:r>
            <a:r>
              <a:rPr lang="en-ZA" sz="2600" dirty="0">
                <a:solidFill>
                  <a:schemeClr val="tx1"/>
                </a:solidFill>
              </a:rPr>
              <a:t>, and…</a:t>
            </a:r>
          </a:p>
          <a:p>
            <a:pPr marL="914400" lvl="1" indent="-514350"/>
            <a:r>
              <a:rPr lang="en-ZA" sz="2600" dirty="0">
                <a:solidFill>
                  <a:schemeClr val="tx1"/>
                </a:solidFill>
              </a:rPr>
              <a:t>are </a:t>
            </a:r>
            <a:r>
              <a:rPr lang="en-ZA" sz="2600" i="1" dirty="0">
                <a:solidFill>
                  <a:schemeClr val="tx1"/>
                </a:solidFill>
              </a:rPr>
              <a:t>capable of producing surplus!</a:t>
            </a:r>
            <a:endParaRPr lang="en-ZA" sz="2600" dirty="0">
              <a:solidFill>
                <a:schemeClr val="tx1"/>
              </a:solidFill>
            </a:endParaRPr>
          </a:p>
          <a:p>
            <a:pPr marL="400050" lvl="1" indent="0">
              <a:buNone/>
            </a:pPr>
            <a:endParaRPr lang="en-ZA" sz="2600" dirty="0">
              <a:solidFill>
                <a:schemeClr val="tx1"/>
              </a:solidFill>
            </a:endParaRPr>
          </a:p>
          <a:p>
            <a:pPr marL="0" indent="-57150">
              <a:buNone/>
            </a:pPr>
            <a:r>
              <a:rPr lang="en-ZA" sz="2600" b="1" dirty="0">
                <a:solidFill>
                  <a:schemeClr val="tx1"/>
                </a:solidFill>
              </a:rPr>
              <a:t>“Survival &gt; Subsistence &gt; Sufficiency &gt; Surplus” </a:t>
            </a:r>
          </a:p>
        </p:txBody>
      </p:sp>
      <p:pic>
        <p:nvPicPr>
          <p:cNvPr id="4" name="Picture Placeholder 3" descr="A person walking in a vegetable garden&#10;&#10;Description automatically generated with medium confidence">
            <a:extLst>
              <a:ext uri="{FF2B5EF4-FFF2-40B4-BE49-F238E27FC236}">
                <a16:creationId xmlns:a16="http://schemas.microsoft.com/office/drawing/2014/main" id="{7867EC4D-1E27-EBAF-5393-416172E39B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817" y="1782763"/>
            <a:ext cx="3748616" cy="4000500"/>
          </a:xfrm>
          <a:noFill/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C80D6363-9285-DC64-E664-E8F3CE7B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3514" y="6280151"/>
            <a:ext cx="166196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B70D9A9-C510-424C-A575-8D30F67DF876}" type="slidenum">
              <a:rPr lang="en-DE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DE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15348" y="293453"/>
            <a:ext cx="8229600" cy="1362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5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2800" b="1" dirty="0">
                <a:solidFill>
                  <a:schemeClr val="accent6">
                    <a:lumMod val="50000"/>
                  </a:schemeClr>
                </a:solidFill>
              </a:rPr>
              <a:t>Locally appropriate assurance for local situations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0"/>
          </p:nvPr>
        </p:nvSpPr>
        <p:spPr>
          <a:xfrm>
            <a:off x="522817" y="1772584"/>
            <a:ext cx="10971780" cy="133838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/>
              <a:t>are locally relevant;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ZA" dirty="0"/>
              <a:t>emphasize the participation of stakeholders, including producers and consumers;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ZA" dirty="0"/>
              <a:t>operate </a:t>
            </a:r>
            <a:r>
              <a:rPr lang="en-ZA" sz="2600" i="1" u="sng" dirty="0"/>
              <a:t>outside the framework</a:t>
            </a:r>
            <a:r>
              <a:rPr lang="en-ZA" sz="2600" dirty="0"/>
              <a:t> </a:t>
            </a:r>
            <a:r>
              <a:rPr lang="en-ZA" dirty="0"/>
              <a:t>of third party </a:t>
            </a:r>
            <a:r>
              <a:rPr lang="en-GB" dirty="0"/>
              <a:t>certification.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1FAEE3-9D34-1C43-B623-0FDB4F8FD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797" y="1118534"/>
            <a:ext cx="7683500" cy="654050"/>
          </a:xfrm>
        </p:spPr>
        <p:txBody>
          <a:bodyPr/>
          <a:lstStyle/>
          <a:p>
            <a:r>
              <a:rPr lang="en-ZA" i="1" dirty="0">
                <a:solidFill>
                  <a:schemeClr val="accent6">
                    <a:lumMod val="50000"/>
                  </a:schemeClr>
                </a:solidFill>
              </a:rPr>
              <a:t>Typical</a:t>
            </a:r>
            <a:r>
              <a:rPr lang="en-ZA" dirty="0">
                <a:solidFill>
                  <a:schemeClr val="accent6">
                    <a:lumMod val="50000"/>
                  </a:schemeClr>
                </a:solidFill>
              </a:rPr>
              <a:t> PGS are quality assurance initiatives that:</a:t>
            </a:r>
            <a:endParaRPr lang="en-GB" dirty="0"/>
          </a:p>
        </p:txBody>
      </p:sp>
      <p:pic>
        <p:nvPicPr>
          <p:cNvPr id="4" name="Picture 3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5564706C-3601-AB4E-90E5-27F82F43B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657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7.8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4.7|1.4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C27CB4"/>
      </a:accent1>
      <a:accent2>
        <a:srgbClr val="81B86E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fish 2023" id="{C0551EBB-9CC0-FE4D-B52B-AA6103A699D0}" vid="{C427EE76-9B48-8B47-81C5-92CE940541BA}"/>
    </a:ext>
  </a:extLst>
</a:theme>
</file>

<file path=ppt/theme/theme2.xml><?xml version="1.0" encoding="utf-8"?>
<a:theme xmlns:a="http://schemas.openxmlformats.org/drawingml/2006/main" name="Thank You (final slide)">
  <a:themeElements>
    <a:clrScheme name="Custom 16">
      <a:dk1>
        <a:srgbClr val="FFFFFF"/>
      </a:dk1>
      <a:lt1>
        <a:srgbClr val="000000"/>
      </a:lt1>
      <a:dk2>
        <a:srgbClr val="002372"/>
      </a:dk2>
      <a:lt2>
        <a:srgbClr val="B4C8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rfish 2023" id="{C0551EBB-9CC0-FE4D-B52B-AA6103A699D0}" vid="{339BFB49-ABDE-E84F-BA4A-EE465B0042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</TotalTime>
  <Words>420</Words>
  <Application>Microsoft Office PowerPoint</Application>
  <PresentationFormat>Widescreen</PresentationFormat>
  <Paragraphs>89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Century Gothic</vt:lpstr>
      <vt:lpstr>Lato</vt:lpstr>
      <vt:lpstr>Merriweather</vt:lpstr>
      <vt:lpstr>Nizzoli SemiBold</vt:lpstr>
      <vt:lpstr>Roboto Condensed</vt:lpstr>
      <vt:lpstr>St Ryde Regular</vt:lpstr>
      <vt:lpstr>Times</vt:lpstr>
      <vt:lpstr>Office Theme</vt:lpstr>
      <vt:lpstr>Thank You (final slide)</vt:lpstr>
      <vt:lpstr>Participatory Guarantee Systems</vt:lpstr>
      <vt:lpstr>A regulated organic world</vt:lpstr>
      <vt:lpstr>PGS in national legislation/regulation</vt:lpstr>
      <vt:lpstr>“The best way to find out if you can trust somebody is to trust them.” </vt:lpstr>
      <vt:lpstr>The 6 Basic PGS elements</vt:lpstr>
      <vt:lpstr>The 6 Basic PGS elements</vt:lpstr>
      <vt:lpstr>PGS develops well where:</vt:lpstr>
      <vt:lpstr>When should we encourage farmers to go to market? </vt:lpstr>
      <vt:lpstr>Locally appropriate assurance for local situations</vt:lpstr>
      <vt:lpstr>Philippines – regulated PGS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Konrad Hauptfleisch</dc:creator>
  <cp:lastModifiedBy>Nthatise Maphass </cp:lastModifiedBy>
  <cp:revision>97</cp:revision>
  <dcterms:created xsi:type="dcterms:W3CDTF">2023-04-05T07:13:44Z</dcterms:created>
  <dcterms:modified xsi:type="dcterms:W3CDTF">2023-07-06T12:29:37Z</dcterms:modified>
</cp:coreProperties>
</file>