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9"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97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GB"/>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7/5/2023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7/5/2023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7/5/2023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7/5/2023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GB"/>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E5059C3-6A89-4494-99FF-5A4D6FFD50EB}" type="datetimeFigureOut">
              <a:rPr lang="en-US" dirty="0"/>
              <a:t>7/5/2023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GB"/>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7/5/2023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GB"/>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7/5/2023</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7/5/2023</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7/5/2023</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GB"/>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7D525BB-DA17-4BA0-B3C8-3AC3ABC827E6}" type="datetimeFigureOut">
              <a:rPr lang="en-US" dirty="0"/>
              <a:t>7/5/2023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B16C4C9A-3960-41CF-A4E9-2A8FB932454B}" type="datetimeFigureOut">
              <a:rPr lang="en-US" dirty="0"/>
              <a:t>7/5/2023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7/5/2023</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7F94B1C7-22E9-E161-DF32-E7F651856F53}"/>
              </a:ext>
            </a:extLst>
          </p:cNvPr>
          <p:cNvGraphicFramePr>
            <a:graphicFrameLocks noGrp="1"/>
          </p:cNvGraphicFramePr>
          <p:nvPr>
            <p:extLst>
              <p:ext uri="{D42A27DB-BD31-4B8C-83A1-F6EECF244321}">
                <p14:modId xmlns:p14="http://schemas.microsoft.com/office/powerpoint/2010/main" val="2953759969"/>
              </p:ext>
            </p:extLst>
          </p:nvPr>
        </p:nvGraphicFramePr>
        <p:xfrm>
          <a:off x="1112704" y="231355"/>
          <a:ext cx="10157551" cy="6389898"/>
        </p:xfrm>
        <a:graphic>
          <a:graphicData uri="http://schemas.openxmlformats.org/drawingml/2006/table">
            <a:tbl>
              <a:tblPr firstRow="1" firstCol="1" bandRow="1">
                <a:tableStyleId>{5C22544A-7EE6-4342-B048-85BDC9FD1C3A}</a:tableStyleId>
              </a:tblPr>
              <a:tblGrid>
                <a:gridCol w="5001657">
                  <a:extLst>
                    <a:ext uri="{9D8B030D-6E8A-4147-A177-3AD203B41FA5}">
                      <a16:colId xmlns:a16="http://schemas.microsoft.com/office/drawing/2014/main" val="2891722213"/>
                    </a:ext>
                  </a:extLst>
                </a:gridCol>
                <a:gridCol w="5155894">
                  <a:extLst>
                    <a:ext uri="{9D8B030D-6E8A-4147-A177-3AD203B41FA5}">
                      <a16:colId xmlns:a16="http://schemas.microsoft.com/office/drawing/2014/main" val="2387881819"/>
                    </a:ext>
                  </a:extLst>
                </a:gridCol>
              </a:tblGrid>
              <a:tr h="210255">
                <a:tc>
                  <a:txBody>
                    <a:bodyPr/>
                    <a:lstStyle/>
                    <a:p>
                      <a:r>
                        <a:rPr lang="en-GH" sz="1400" dirty="0">
                          <a:solidFill>
                            <a:srgbClr val="FF0000"/>
                          </a:solidFill>
                          <a:effectLst/>
                        </a:rPr>
                        <a:t>Principle of Health </a:t>
                      </a:r>
                      <a:endParaRPr lang="en-GH"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3993" marR="33993" marT="0" marB="0" anchor="b"/>
                </a:tc>
                <a:tc>
                  <a:txBody>
                    <a:bodyPr/>
                    <a:lstStyle/>
                    <a:p>
                      <a:r>
                        <a:rPr lang="en-GH" sz="1400" dirty="0">
                          <a:solidFill>
                            <a:srgbClr val="FF0000"/>
                          </a:solidFill>
                          <a:effectLst/>
                        </a:rPr>
                        <a:t>Principle of Ecology </a:t>
                      </a:r>
                      <a:endParaRPr lang="en-GH"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3993" marR="33993" marT="0" marB="0" anchor="b"/>
                </a:tc>
                <a:extLst>
                  <a:ext uri="{0D108BD9-81ED-4DB2-BD59-A6C34878D82A}">
                    <a16:rowId xmlns:a16="http://schemas.microsoft.com/office/drawing/2014/main" val="1138927216"/>
                  </a:ext>
                </a:extLst>
              </a:tr>
              <a:tr h="1922332">
                <a:tc>
                  <a:txBody>
                    <a:bodyPr/>
                    <a:lstStyle/>
                    <a:p>
                      <a:r>
                        <a:rPr lang="en-GH" sz="1050">
                          <a:effectLst/>
                        </a:rPr>
                        <a:t>This principle points out that the health of individuals and communities cannot be separated from the health of ecosystems - healthy soils produce healthy crops that foster the health of animals and people.</a:t>
                      </a:r>
                      <a:endParaRPr lang="en-GH" sz="1050">
                        <a:effectLst/>
                        <a:latin typeface="Calibri" panose="020F0502020204030204" pitchFamily="34" charset="0"/>
                        <a:ea typeface="Calibri" panose="020F0502020204030204" pitchFamily="34" charset="0"/>
                        <a:cs typeface="Times New Roman" panose="02020603050405020304" pitchFamily="18" charset="0"/>
                      </a:endParaRPr>
                    </a:p>
                  </a:txBody>
                  <a:tcPr marL="33993" marR="33993" marT="0" marB="0" anchor="b"/>
                </a:tc>
                <a:tc>
                  <a:txBody>
                    <a:bodyPr/>
                    <a:lstStyle/>
                    <a:p>
                      <a:r>
                        <a:rPr lang="en-GH" sz="1050" dirty="0">
                          <a:effectLst/>
                        </a:rPr>
                        <a:t>Organic Agriculture should be based on living ecological systems and cycles, work with them, emulate them and help sustain them.</a:t>
                      </a:r>
                      <a:endParaRPr lang="en-GH"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3993" marR="33993" marT="0" marB="0" anchor="b"/>
                </a:tc>
                <a:extLst>
                  <a:ext uri="{0D108BD9-81ED-4DB2-BD59-A6C34878D82A}">
                    <a16:rowId xmlns:a16="http://schemas.microsoft.com/office/drawing/2014/main" val="1519843759"/>
                  </a:ext>
                </a:extLst>
              </a:tr>
              <a:tr h="510620">
                <a:tc>
                  <a:txBody>
                    <a:bodyPr/>
                    <a:lstStyle/>
                    <a:p>
                      <a:r>
                        <a:rPr lang="en-GH" sz="1050">
                          <a:effectLst/>
                        </a:rPr>
                        <a:t>learning process- Contioous improvement through exchange of ideas and experiences</a:t>
                      </a:r>
                      <a:endParaRPr lang="en-GH" sz="1050">
                        <a:effectLst/>
                        <a:latin typeface="Calibri" panose="020F0502020204030204" pitchFamily="34" charset="0"/>
                        <a:ea typeface="Calibri" panose="020F0502020204030204" pitchFamily="34" charset="0"/>
                        <a:cs typeface="Times New Roman" panose="02020603050405020304" pitchFamily="18" charset="0"/>
                      </a:endParaRPr>
                    </a:p>
                  </a:txBody>
                  <a:tcPr marL="33993" marR="33993" marT="0" marB="0" anchor="b"/>
                </a:tc>
                <a:tc>
                  <a:txBody>
                    <a:bodyPr/>
                    <a:lstStyle/>
                    <a:p>
                      <a:r>
                        <a:rPr lang="en-GH" sz="1050">
                          <a:effectLst/>
                        </a:rPr>
                        <a:t>Shared Vision - All satkeholders collectively identify and agree to support the principles guiding the objective of PGS</a:t>
                      </a:r>
                      <a:endParaRPr lang="en-GH" sz="1050">
                        <a:effectLst/>
                        <a:latin typeface="Calibri" panose="020F0502020204030204" pitchFamily="34" charset="0"/>
                        <a:ea typeface="Calibri" panose="020F0502020204030204" pitchFamily="34" charset="0"/>
                        <a:cs typeface="Times New Roman" panose="02020603050405020304" pitchFamily="18" charset="0"/>
                      </a:endParaRPr>
                    </a:p>
                  </a:txBody>
                  <a:tcPr marL="33993" marR="33993" marT="0" marB="0" anchor="b"/>
                </a:tc>
                <a:extLst>
                  <a:ext uri="{0D108BD9-81ED-4DB2-BD59-A6C34878D82A}">
                    <a16:rowId xmlns:a16="http://schemas.microsoft.com/office/drawing/2014/main" val="1753635243"/>
                  </a:ext>
                </a:extLst>
              </a:tr>
              <a:tr h="210255">
                <a:tc>
                  <a:txBody>
                    <a:bodyPr/>
                    <a:lstStyle/>
                    <a:p>
                      <a:r>
                        <a:rPr lang="en-GH" sz="1400" dirty="0">
                          <a:solidFill>
                            <a:srgbClr val="FF0000"/>
                          </a:solidFill>
                          <a:effectLst/>
                        </a:rPr>
                        <a:t>Principle of fairness</a:t>
                      </a:r>
                      <a:endParaRPr lang="en-GH"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3993" marR="33993" marT="0" marB="0" anchor="b"/>
                </a:tc>
                <a:tc>
                  <a:txBody>
                    <a:bodyPr/>
                    <a:lstStyle/>
                    <a:p>
                      <a:r>
                        <a:rPr lang="en-GH" sz="1400" dirty="0">
                          <a:solidFill>
                            <a:srgbClr val="FF0000"/>
                          </a:solidFill>
                          <a:effectLst/>
                        </a:rPr>
                        <a:t>Principle of care </a:t>
                      </a:r>
                      <a:endParaRPr lang="en-GH"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3993" marR="33993" marT="0" marB="0" anchor="b"/>
                </a:tc>
                <a:extLst>
                  <a:ext uri="{0D108BD9-81ED-4DB2-BD59-A6C34878D82A}">
                    <a16:rowId xmlns:a16="http://schemas.microsoft.com/office/drawing/2014/main" val="1812761244"/>
                  </a:ext>
                </a:extLst>
              </a:tr>
              <a:tr h="1982405">
                <a:tc>
                  <a:txBody>
                    <a:bodyPr/>
                    <a:lstStyle/>
                    <a:p>
                      <a:r>
                        <a:rPr lang="en-GH" sz="1050">
                          <a:effectLst/>
                        </a:rPr>
                        <a:t>Organic Agriculture should build on relationships that ensure fairness with regard to the common environment and life opportunities.                   Fairness is characterized by equity, respect, justice and stewardship of the shared world, both among people and in their relations to other living beings.</a:t>
                      </a:r>
                      <a:endParaRPr lang="en-GH" sz="1050">
                        <a:effectLst/>
                        <a:latin typeface="Calibri" panose="020F0502020204030204" pitchFamily="34" charset="0"/>
                        <a:ea typeface="Calibri" panose="020F0502020204030204" pitchFamily="34" charset="0"/>
                        <a:cs typeface="Times New Roman" panose="02020603050405020304" pitchFamily="18" charset="0"/>
                      </a:endParaRPr>
                    </a:p>
                  </a:txBody>
                  <a:tcPr marL="33993" marR="33993" marT="0" marB="0" anchor="b"/>
                </a:tc>
                <a:tc>
                  <a:txBody>
                    <a:bodyPr/>
                    <a:lstStyle/>
                    <a:p>
                      <a:r>
                        <a:rPr lang="en-GH" sz="1050">
                          <a:effectLst/>
                        </a:rPr>
                        <a:t>Organic agriculture should be managed in a precautionary and responsible manner to protect the health and well-being of current and future generations and the environment.</a:t>
                      </a:r>
                      <a:endParaRPr lang="en-GH" sz="1050">
                        <a:effectLst/>
                        <a:latin typeface="Calibri" panose="020F0502020204030204" pitchFamily="34" charset="0"/>
                        <a:ea typeface="Calibri" panose="020F0502020204030204" pitchFamily="34" charset="0"/>
                        <a:cs typeface="Times New Roman" panose="02020603050405020304" pitchFamily="18" charset="0"/>
                      </a:endParaRPr>
                    </a:p>
                  </a:txBody>
                  <a:tcPr marL="33993" marR="33993" marT="0" marB="0" anchor="b"/>
                </a:tc>
                <a:extLst>
                  <a:ext uri="{0D108BD9-81ED-4DB2-BD59-A6C34878D82A}">
                    <a16:rowId xmlns:a16="http://schemas.microsoft.com/office/drawing/2014/main" val="4172583039"/>
                  </a:ext>
                </a:extLst>
              </a:tr>
              <a:tr h="727172">
                <a:tc>
                  <a:txBody>
                    <a:bodyPr/>
                    <a:lstStyle/>
                    <a:p>
                      <a:r>
                        <a:rPr lang="en-GH" sz="1050" dirty="0">
                          <a:effectLst/>
                        </a:rPr>
                        <a:t>Shared Vision - All stakeholders collectively identify and agree to support the principles guiding the objective of PGS</a:t>
                      </a:r>
                      <a:endParaRPr lang="en-GH"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3993" marR="33993" marT="0" marB="0" anchor="b"/>
                </a:tc>
                <a:tc>
                  <a:txBody>
                    <a:bodyPr/>
                    <a:lstStyle/>
                    <a:p>
                      <a:r>
                        <a:rPr lang="en-GH" sz="1050">
                          <a:effectLst/>
                        </a:rPr>
                        <a:t>Trust - The Intergrity based approach which PGS relies upon is rooted in the idea that producers can be trusted and the organic gurantee system can be an expression and verification of this trust</a:t>
                      </a:r>
                      <a:endParaRPr lang="en-GH" sz="1050">
                        <a:effectLst/>
                        <a:latin typeface="Calibri" panose="020F0502020204030204" pitchFamily="34" charset="0"/>
                        <a:ea typeface="Calibri" panose="020F0502020204030204" pitchFamily="34" charset="0"/>
                        <a:cs typeface="Times New Roman" panose="02020603050405020304" pitchFamily="18" charset="0"/>
                      </a:endParaRPr>
                    </a:p>
                  </a:txBody>
                  <a:tcPr marL="33993" marR="33993" marT="0" marB="0" anchor="b"/>
                </a:tc>
                <a:extLst>
                  <a:ext uri="{0D108BD9-81ED-4DB2-BD59-A6C34878D82A}">
                    <a16:rowId xmlns:a16="http://schemas.microsoft.com/office/drawing/2014/main" val="2421733290"/>
                  </a:ext>
                </a:extLst>
              </a:tr>
              <a:tr h="340414">
                <a:tc>
                  <a:txBody>
                    <a:bodyPr/>
                    <a:lstStyle/>
                    <a:p>
                      <a:r>
                        <a:rPr lang="en-GH" sz="1050" dirty="0">
                          <a:effectLst/>
                        </a:rPr>
                        <a:t>Horizontality - PGS Initaitives are intended to be non-hierachiar.</a:t>
                      </a:r>
                      <a:endParaRPr lang="en-GH"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3993" marR="33993" marT="0" marB="0" anchor="b"/>
                </a:tc>
                <a:tc>
                  <a:txBody>
                    <a:bodyPr/>
                    <a:lstStyle/>
                    <a:p>
                      <a:r>
                        <a:rPr lang="en-GH" sz="1050">
                          <a:effectLst/>
                        </a:rPr>
                        <a:t>Particiaption- Collective responsibility </a:t>
                      </a:r>
                      <a:endParaRPr lang="en-GH" sz="1050">
                        <a:effectLst/>
                        <a:latin typeface="Calibri" panose="020F0502020204030204" pitchFamily="34" charset="0"/>
                        <a:ea typeface="Calibri" panose="020F0502020204030204" pitchFamily="34" charset="0"/>
                        <a:cs typeface="Times New Roman" panose="02020603050405020304" pitchFamily="18" charset="0"/>
                      </a:endParaRPr>
                    </a:p>
                  </a:txBody>
                  <a:tcPr marL="33993" marR="33993" marT="0" marB="0" anchor="b"/>
                </a:tc>
                <a:extLst>
                  <a:ext uri="{0D108BD9-81ED-4DB2-BD59-A6C34878D82A}">
                    <a16:rowId xmlns:a16="http://schemas.microsoft.com/office/drawing/2014/main" val="2416638877"/>
                  </a:ext>
                </a:extLst>
              </a:tr>
              <a:tr h="0">
                <a:tc>
                  <a:txBody>
                    <a:bodyPr/>
                    <a:lstStyle/>
                    <a:p>
                      <a:r>
                        <a:rPr lang="en-GH" sz="1050">
                          <a:effectLst/>
                        </a:rPr>
                        <a:t>Transparency- Everyone understands how the system function or find a wuy to get the information</a:t>
                      </a:r>
                      <a:endParaRPr lang="en-GH" sz="1050">
                        <a:effectLst/>
                        <a:latin typeface="Calibri" panose="020F0502020204030204" pitchFamily="34" charset="0"/>
                        <a:ea typeface="Calibri" panose="020F0502020204030204" pitchFamily="34" charset="0"/>
                        <a:cs typeface="Times New Roman" panose="02020603050405020304" pitchFamily="18" charset="0"/>
                      </a:endParaRPr>
                    </a:p>
                  </a:txBody>
                  <a:tcPr marL="33993" marR="33993" marT="0" marB="0" anchor="b"/>
                </a:tc>
                <a:tc>
                  <a:txBody>
                    <a:bodyPr/>
                    <a:lstStyle/>
                    <a:p>
                      <a:r>
                        <a:rPr lang="en-GH" sz="1050">
                          <a:effectLst/>
                        </a:rPr>
                        <a:t>learning process- Contioous improvement through exchange of ideas and experiences</a:t>
                      </a:r>
                      <a:endParaRPr lang="en-GH" sz="1050">
                        <a:effectLst/>
                        <a:latin typeface="Calibri" panose="020F0502020204030204" pitchFamily="34" charset="0"/>
                        <a:ea typeface="Calibri" panose="020F0502020204030204" pitchFamily="34" charset="0"/>
                        <a:cs typeface="Times New Roman" panose="02020603050405020304" pitchFamily="18" charset="0"/>
                      </a:endParaRPr>
                    </a:p>
                  </a:txBody>
                  <a:tcPr marL="33993" marR="33993" marT="0" marB="0" anchor="b"/>
                </a:tc>
                <a:extLst>
                  <a:ext uri="{0D108BD9-81ED-4DB2-BD59-A6C34878D82A}">
                    <a16:rowId xmlns:a16="http://schemas.microsoft.com/office/drawing/2014/main" val="945793494"/>
                  </a:ext>
                </a:extLst>
              </a:tr>
              <a:tr h="160195">
                <a:tc>
                  <a:txBody>
                    <a:bodyPr/>
                    <a:lstStyle/>
                    <a:p>
                      <a:r>
                        <a:rPr lang="en-GH" sz="1050">
                          <a:effectLst/>
                        </a:rPr>
                        <a:t>Particiaption- Collective responsibility </a:t>
                      </a:r>
                      <a:endParaRPr lang="en-GH" sz="1050">
                        <a:effectLst/>
                        <a:latin typeface="Calibri" panose="020F0502020204030204" pitchFamily="34" charset="0"/>
                        <a:ea typeface="Calibri" panose="020F0502020204030204" pitchFamily="34" charset="0"/>
                        <a:cs typeface="Times New Roman" panose="02020603050405020304" pitchFamily="18" charset="0"/>
                      </a:endParaRPr>
                    </a:p>
                  </a:txBody>
                  <a:tcPr marL="33993" marR="33993" marT="0" marB="0" anchor="b"/>
                </a:tc>
                <a:tc>
                  <a:txBody>
                    <a:bodyPr/>
                    <a:lstStyle/>
                    <a:p>
                      <a:r>
                        <a:rPr lang="en-GH" sz="1050" dirty="0">
                          <a:effectLst/>
                        </a:rPr>
                        <a:t> </a:t>
                      </a:r>
                      <a:endParaRPr lang="en-GH"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3993" marR="33993" marT="0" marB="0" anchor="b"/>
                </a:tc>
                <a:extLst>
                  <a:ext uri="{0D108BD9-81ED-4DB2-BD59-A6C34878D82A}">
                    <a16:rowId xmlns:a16="http://schemas.microsoft.com/office/drawing/2014/main" val="2988489992"/>
                  </a:ext>
                </a:extLst>
              </a:tr>
            </a:tbl>
          </a:graphicData>
        </a:graphic>
      </p:graphicFrame>
    </p:spTree>
    <p:extLst>
      <p:ext uri="{BB962C8B-B14F-4D97-AF65-F5344CB8AC3E}">
        <p14:creationId xmlns:p14="http://schemas.microsoft.com/office/powerpoint/2010/main" val="22181275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Madison</Template>
  <TotalTime>477</TotalTime>
  <Words>264</Words>
  <Application>Microsoft Office PowerPoint</Application>
  <PresentationFormat>Widescreen</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MS Shell Dlg 2</vt:lpstr>
      <vt:lpstr>Wingdings</vt:lpstr>
      <vt:lpstr>Wingdings 3</vt:lpstr>
      <vt:lpstr>Madison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OLAWUMI BENEDICT</dc:creator>
  <cp:lastModifiedBy>Nthatise Maphass </cp:lastModifiedBy>
  <cp:revision>2</cp:revision>
  <dcterms:created xsi:type="dcterms:W3CDTF">2023-06-13T22:47:24Z</dcterms:created>
  <dcterms:modified xsi:type="dcterms:W3CDTF">2023-07-05T21:03:49Z</dcterms:modified>
</cp:coreProperties>
</file>